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4" r:id="rId1"/>
    <p:sldMasterId id="2147483772" r:id="rId2"/>
  </p:sldMasterIdLst>
  <p:notesMasterIdLst>
    <p:notesMasterId r:id="rId16"/>
  </p:notesMasterIdLst>
  <p:handoutMasterIdLst>
    <p:handoutMasterId r:id="rId17"/>
  </p:handoutMasterIdLst>
  <p:sldIdLst>
    <p:sldId id="2507" r:id="rId3"/>
    <p:sldId id="2422" r:id="rId4"/>
    <p:sldId id="2537" r:id="rId5"/>
    <p:sldId id="2539" r:id="rId6"/>
    <p:sldId id="2542" r:id="rId7"/>
    <p:sldId id="2540" r:id="rId8"/>
    <p:sldId id="2543" r:id="rId9"/>
    <p:sldId id="2513" r:id="rId10"/>
    <p:sldId id="2512" r:id="rId11"/>
    <p:sldId id="2544" r:id="rId12"/>
    <p:sldId id="2545" r:id="rId13"/>
    <p:sldId id="2546" r:id="rId14"/>
    <p:sldId id="25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CDB4683-334E-4BB9-AFA9-603CB6F51049}">
          <p14:sldIdLst>
            <p14:sldId id="2507"/>
            <p14:sldId id="2422"/>
            <p14:sldId id="2537"/>
            <p14:sldId id="2539"/>
            <p14:sldId id="2542"/>
            <p14:sldId id="2540"/>
            <p14:sldId id="2543"/>
            <p14:sldId id="2513"/>
            <p14:sldId id="2512"/>
            <p14:sldId id="2544"/>
            <p14:sldId id="2545"/>
            <p14:sldId id="2546"/>
            <p14:sldId id="2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41" userDrawn="1">
          <p15:clr>
            <a:srgbClr val="A4A3A4"/>
          </p15:clr>
        </p15:guide>
        <p15:guide id="3" pos="7383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3691" userDrawn="1">
          <p15:clr>
            <a:srgbClr val="A4A3A4"/>
          </p15:clr>
        </p15:guide>
        <p15:guide id="7" orient="horz" pos="1366" userDrawn="1">
          <p15:clr>
            <a:srgbClr val="A4A3A4"/>
          </p15:clr>
        </p15:guide>
        <p15:guide id="11" pos="5683" userDrawn="1">
          <p15:clr>
            <a:srgbClr val="A4A3A4"/>
          </p15:clr>
        </p15:guide>
        <p15:guide id="12" orient="horz" pos="3266" userDrawn="1">
          <p15:clr>
            <a:srgbClr val="A4A3A4"/>
          </p15:clr>
        </p15:guide>
        <p15:guide id="13" orient="horz" pos="1990" userDrawn="1">
          <p15:clr>
            <a:srgbClr val="A4A3A4"/>
          </p15:clr>
        </p15:guide>
        <p15:guide id="14" orient="horz" pos="2897" userDrawn="1">
          <p15:clr>
            <a:srgbClr val="A4A3A4"/>
          </p15:clr>
        </p15:guide>
        <p15:guide id="15" pos="67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74"/>
    <a:srgbClr val="39B2CE"/>
    <a:srgbClr val="0000FF"/>
    <a:srgbClr val="00B0F0"/>
    <a:srgbClr val="61FFF0"/>
    <a:srgbClr val="FFFFFF"/>
    <a:srgbClr val="27CED7"/>
    <a:srgbClr val="640000"/>
    <a:srgbClr val="E3E3E3"/>
    <a:srgbClr val="747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76" autoAdjust="0"/>
  </p:normalViewPr>
  <p:slideViewPr>
    <p:cSldViewPr>
      <p:cViewPr varScale="1">
        <p:scale>
          <a:sx n="79" d="100"/>
          <a:sy n="79" d="100"/>
        </p:scale>
        <p:origin x="850" y="62"/>
      </p:cViewPr>
      <p:guideLst>
        <p:guide orient="horz" pos="941"/>
        <p:guide pos="7383"/>
        <p:guide orient="horz" pos="346"/>
        <p:guide orient="horz" pos="232"/>
        <p:guide orient="horz" pos="3691"/>
        <p:guide orient="horz" pos="1366"/>
        <p:guide pos="5683"/>
        <p:guide orient="horz" pos="3266"/>
        <p:guide orient="horz" pos="1990"/>
        <p:guide orient="horz" pos="2897"/>
        <p:guide pos="673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214"/>
    </p:cViewPr>
  </p:sorterViewPr>
  <p:notesViewPr>
    <p:cSldViewPr>
      <p:cViewPr varScale="1">
        <p:scale>
          <a:sx n="88" d="100"/>
          <a:sy n="88" d="100"/>
        </p:scale>
        <p:origin x="3738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24343D8-8D56-4887-B80E-0DBB9AD7BE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1D7427-BFFC-44E2-ACF4-DBF5D2722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EEC0C6-3AF3-49AF-9D4B-2E5E841D9B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2E268-DD2A-4FF2-A903-09C2E94492BC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4666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FC0594D7-89D9-44DF-8EC4-339EC9FF5C1D}" type="datetimeFigureOut">
              <a:rPr lang="en-US" smtClean="0"/>
              <a:pPr/>
              <a:t>10/22/2021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41279EED-C460-4751-8E52-D18C6054A4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57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numCol="1" spcCol="0" rtlCol="0" anchor="t" anchorCtr="0">
            <a:prstTxWarp prst="textNoShape">
              <a:avLst/>
            </a:prstTxWarp>
            <a:noAutofit/>
          </a:bodyPr>
          <a:lstStyle/>
          <a:p>
            <a:endParaRPr lang="ko-KR" sz="2400"/>
          </a:p>
        </p:txBody>
      </p:sp>
      <p:sp>
        <p:nvSpPr>
          <p:cNvPr id="6451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numCol="1" spcCol="0" rtlCol="0" anchor="b" anchorCtr="0">
            <a:prstTxWarp prst="textNoShape">
              <a:avLst/>
            </a:prstTxWarp>
            <a:noAutofit/>
          </a:bodyPr>
          <a:lstStyle>
            <a:lvl1pPr>
              <a:defRPr lang="ko-KR" altLang="en-US">
                <a:solidFill>
                  <a:schemeClr val="tx1"/>
                </a:solidFill>
                <a:latin typeface="Roboto Condensed"/>
              </a:defRPr>
            </a:lvl1pPr>
            <a:lvl2pPr marL="742950" indent="-285750">
              <a:defRPr lang="ko-KR" altLang="en-US">
                <a:solidFill>
                  <a:schemeClr val="tx1"/>
                </a:solidFill>
                <a:latin typeface="Roboto Condensed"/>
              </a:defRPr>
            </a:lvl2pPr>
            <a:lvl3pPr marL="1143000" indent="-228600">
              <a:defRPr lang="ko-KR" altLang="en-US">
                <a:solidFill>
                  <a:schemeClr val="tx1"/>
                </a:solidFill>
                <a:latin typeface="Roboto Condensed"/>
              </a:defRPr>
            </a:lvl3pPr>
            <a:lvl4pPr marL="1600200" indent="-228600">
              <a:defRPr lang="ko-KR" altLang="en-US">
                <a:solidFill>
                  <a:schemeClr val="tx1"/>
                </a:solidFill>
                <a:latin typeface="Roboto Condensed"/>
              </a:defRPr>
            </a:lvl4pPr>
            <a:lvl5pPr marL="2057400" indent="-228600">
              <a:defRPr lang="ko-KR" altLang="en-US">
                <a:solidFill>
                  <a:schemeClr val="tx1"/>
                </a:solidFill>
                <a:latin typeface="Roboto Condensed"/>
              </a:defRPr>
            </a:lvl5pPr>
            <a:lvl6pPr marL="2514600" indent="-228600" hangingPunct="0">
              <a:spcBef>
                <a:spcPct val="0"/>
              </a:spcBef>
              <a:spcAft>
                <a:spcPct val="0"/>
              </a:spcAft>
              <a:defRPr lang="ko-KR" altLang="en-US">
                <a:solidFill>
                  <a:schemeClr val="tx1"/>
                </a:solidFill>
                <a:latin typeface="Roboto Condensed"/>
              </a:defRPr>
            </a:lvl6pPr>
            <a:lvl7pPr marL="2971800" indent="-228600" hangingPunct="0">
              <a:spcBef>
                <a:spcPct val="0"/>
              </a:spcBef>
              <a:spcAft>
                <a:spcPct val="0"/>
              </a:spcAft>
              <a:defRPr lang="ko-KR" altLang="en-US">
                <a:solidFill>
                  <a:schemeClr val="tx1"/>
                </a:solidFill>
                <a:latin typeface="Roboto Condensed"/>
              </a:defRPr>
            </a:lvl7pPr>
            <a:lvl8pPr marL="3429000" indent="-228600" hangingPunct="0">
              <a:spcBef>
                <a:spcPct val="0"/>
              </a:spcBef>
              <a:spcAft>
                <a:spcPct val="0"/>
              </a:spcAft>
              <a:defRPr lang="ko-KR" altLang="en-US">
                <a:solidFill>
                  <a:schemeClr val="tx1"/>
                </a:solidFill>
                <a:latin typeface="Roboto Condensed"/>
              </a:defRPr>
            </a:lvl8pPr>
            <a:lvl9pPr marL="3886200" indent="-228600" hangingPunct="0">
              <a:spcBef>
                <a:spcPct val="0"/>
              </a:spcBef>
              <a:spcAft>
                <a:spcPct val="0"/>
              </a:spcAft>
              <a:defRPr lang="ko-KR" altLang="en-US">
                <a:solidFill>
                  <a:schemeClr val="tx1"/>
                </a:solidFill>
                <a:latin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6CAAE3-57A5-4A4D-A77F-AA2FB8B062DF}" type="slidenum">
              <a:rPr kumimoji="0" lang="en-US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89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79EED-C460-4751-8E52-D18C6054A4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68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79EED-C460-4751-8E52-D18C6054A4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9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79EED-C460-4751-8E52-D18C6054A4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51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79EED-C460-4751-8E52-D18C6054A4B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596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91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B13D3E-4EAB-48E1-B420-296287763C7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91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0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91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6BDDF0-BDFE-4E01-8610-28031AB5484D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91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25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91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B13D3E-4EAB-48E1-B420-296287763C7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91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888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91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B13D3E-4EAB-48E1-B420-296287763C70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marL="0" marR="0" lvl="0" indent="0" algn="r" defTabSz="9191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449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930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B0DAA6C-A8AC-4D4C-87A6-BD48AA568B9C}"/>
              </a:ext>
            </a:extLst>
          </p:cNvPr>
          <p:cNvCxnSpPr>
            <a:cxnSpLocks/>
          </p:cNvCxnSpPr>
          <p:nvPr userDrawn="1"/>
        </p:nvCxnSpPr>
        <p:spPr>
          <a:xfrm>
            <a:off x="359435" y="632148"/>
            <a:ext cx="11473131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39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1013387" y="1220755"/>
            <a:ext cx="9883147" cy="1085983"/>
          </a:xfrm>
        </p:spPr>
        <p:txBody>
          <a:bodyPr rot="0" vert="horz" wrap="square" lIns="0" tIns="0" rIns="0" bIns="0" numCol="1" spcCol="0" rtlCol="0" anchor="ctr" anchorCtr="0">
            <a:prstTxWarp prst="textNoShape">
              <a:avLst/>
            </a:prstTxWarp>
            <a:normAutofit/>
          </a:bodyPr>
          <a:lstStyle>
            <a:lvl1pPr algn="l">
              <a:defRPr lang="ko-KR" altLang="en-US" sz="5867">
                <a:solidFill>
                  <a:srgbClr val="00275E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dirty="0"/>
              <a:t>마스터 제목 스타일 편집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2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30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192" y="451576"/>
            <a:ext cx="10515600" cy="457424"/>
          </a:xfrm>
          <a:prstGeom prst="rect">
            <a:avLst/>
          </a:prstGeom>
        </p:spPr>
        <p:txBody>
          <a:bodyPr rot="0" vert="horz" wrap="square" lIns="72000" tIns="36000" rIns="72000" bIns="36000" numCol="1" spcCol="0" rtlCol="0" anchor="ctr" anchorCtr="0">
            <a:prstTxWarp prst="textNoShape">
              <a:avLst/>
            </a:prstTxWarp>
            <a:sp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4000"/>
            <a:ext cx="10515600" cy="4351338"/>
          </a:xfrm>
          <a:prstGeom prst="rect">
            <a:avLst/>
          </a:prstGeom>
        </p:spPr>
        <p:txBody>
          <a:bodyPr rot="0" vert="horz" wrap="square" lIns="91440" tIns="45720" rIns="91440" bIns="45720" numCol="1" spcCol="0" rtlCol="0" anchor="t" anchorCtr="0">
            <a:prstTxWarp prst="textNoShape">
              <a:avLst/>
            </a:prstTxWarp>
            <a:normAutofit/>
          </a:bodyPr>
          <a:lstStyle/>
          <a:p>
            <a:r>
              <a:rPr lang="en-US" dirty="0"/>
              <a:t>Click to edit Master text styles</a:t>
            </a:r>
            <a:endParaRPr dirty="0"/>
          </a:p>
          <a:p>
            <a:pPr lvl="1"/>
            <a:r>
              <a:rPr lang="en-US" dirty="0"/>
              <a:t>Second level</a:t>
            </a:r>
            <a:endParaRPr dirty="0"/>
          </a:p>
          <a:p>
            <a:pPr lvl="2"/>
            <a:r>
              <a:rPr lang="en-US" dirty="0"/>
              <a:t>Third level</a:t>
            </a:r>
            <a:endParaRPr dirty="0"/>
          </a:p>
          <a:p>
            <a:pPr lvl="3"/>
            <a:r>
              <a:rPr lang="en-US" dirty="0"/>
              <a:t>Fourth level</a:t>
            </a:r>
            <a:endParaRPr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75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74" r:id="rId2"/>
    <p:sldLayoutId id="2147483773" r:id="rId3"/>
    <p:sldLayoutId id="2147483775" r:id="rId4"/>
  </p:sldLayoutIdLst>
  <p:txStyles>
    <p:titleStyle>
      <a:defPPr>
        <a:defRPr lang="ko-KR" altLang="en-US"/>
      </a:defPPr>
      <a:lvl1pPr algn="l" latinLnBrk="0" hangingPunct="1">
        <a:lnSpc>
          <a:spcPct val="100000"/>
        </a:lnSpc>
        <a:spcBef>
          <a:spcPct val="0"/>
        </a:spcBef>
        <a:buNone/>
        <a:defRPr lang="ko-KR" altLang="en-US" sz="25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  <a:lvl2pPr>
        <a:defRPr lang="ko-KR" altLang="en-US"/>
      </a:lvl2pPr>
      <a:lvl3pPr>
        <a:defRPr lang="ko-KR" altLang="en-US"/>
      </a:lvl3pPr>
      <a:lvl4pPr>
        <a:defRPr lang="ko-KR" altLang="en-US"/>
      </a:lvl4pPr>
      <a:lvl5pPr>
        <a:defRPr lang="ko-KR" altLang="en-US"/>
      </a:lvl5pPr>
      <a:lvl6pPr>
        <a:defRPr lang="ko-KR" altLang="en-US"/>
      </a:lvl6pPr>
      <a:lvl7pPr>
        <a:defRPr lang="ko-KR" altLang="en-US"/>
      </a:lvl7pPr>
      <a:lvl8pPr>
        <a:defRPr lang="ko-KR" altLang="en-US"/>
      </a:lvl8pPr>
      <a:lvl9pPr>
        <a:defRPr lang="ko-KR" altLang="en-US"/>
      </a:lvl9pPr>
    </p:titleStyle>
    <p:bodyStyle>
      <a:defPPr>
        <a:defRPr lang="ko-KR" altLang="en-US"/>
      </a:defPPr>
      <a:lvl1pPr marL="228600" indent="-228600" algn="l" latinLnBrk="0" hangingPunct="1">
        <a:lnSpc>
          <a:spcPct val="90000"/>
        </a:lnSpc>
        <a:spcBef>
          <a:spcPts val="1000"/>
        </a:spcBef>
        <a:buFont typeface="Arial"/>
        <a:buChar char="•"/>
        <a:defRPr lang="ko-KR" altLang="en-US"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1pPr>
      <a:lvl2pPr marL="6858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2pPr>
      <a:lvl3pPr marL="11430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3pPr>
      <a:lvl4pPr marL="16002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4pPr>
      <a:lvl5pPr marL="20574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맑은 고딕" panose="020B0503020000020004" pitchFamily="50" charset="-127"/>
        </a:defRPr>
      </a:lvl5pPr>
      <a:lvl6pPr marL="25146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6pPr>
      <a:lvl7pPr marL="29718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7pPr>
      <a:lvl8pPr marL="34290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8pPr>
      <a:lvl9pPr marL="38862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9pPr>
    </p:bodyStyle>
    <p:otherStyle>
      <a:defPPr>
        <a:defRPr lang="ko-KR" altLang="en-US"/>
      </a:defPPr>
      <a:lvl1pPr marL="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1pPr>
      <a:lvl2pPr marL="4572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2pPr>
      <a:lvl3pPr marL="9144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3pPr>
      <a:lvl4pPr marL="13716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4pPr>
      <a:lvl5pPr marL="18288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5pPr>
      <a:lvl6pPr marL="22860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6pPr>
      <a:lvl7pPr marL="27432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7pPr>
      <a:lvl8pPr marL="32004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8pPr>
      <a:lvl9pPr marL="36576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192" y="451576"/>
            <a:ext cx="10515600" cy="457424"/>
          </a:xfrm>
          <a:prstGeom prst="rect">
            <a:avLst/>
          </a:prstGeom>
        </p:spPr>
        <p:txBody>
          <a:bodyPr rot="0" vert="horz" wrap="square" lIns="72000" tIns="36000" rIns="72000" bIns="36000" numCol="1" spcCol="0" rtlCol="0" anchor="ctr" anchorCtr="0">
            <a:prstTxWarp prst="textNoShape">
              <a:avLst/>
            </a:prstTxWarp>
            <a:sp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54000"/>
            <a:ext cx="10515600" cy="4351338"/>
          </a:xfrm>
          <a:prstGeom prst="rect">
            <a:avLst/>
          </a:prstGeom>
        </p:spPr>
        <p:txBody>
          <a:bodyPr rot="0" vert="horz" wrap="square" lIns="91440" tIns="45720" rIns="91440" bIns="45720" numCol="1" spcCol="0" rtlCol="0" anchor="t" anchorCtr="0">
            <a:prstTxWarp prst="textNoShape">
              <a:avLst/>
            </a:prstTxWarp>
            <a:normAutofit/>
          </a:bodyPr>
          <a:lstStyle/>
          <a:p>
            <a:r>
              <a:rPr lang="en-US" dirty="0"/>
              <a:t>Click to edit Master text styles</a:t>
            </a:r>
            <a:endParaRPr dirty="0"/>
          </a:p>
          <a:p>
            <a:pPr lvl="1"/>
            <a:r>
              <a:rPr lang="en-US" dirty="0"/>
              <a:t>Second level</a:t>
            </a:r>
            <a:endParaRPr dirty="0"/>
          </a:p>
          <a:p>
            <a:pPr lvl="2"/>
            <a:r>
              <a:rPr lang="en-US" dirty="0"/>
              <a:t>Third level</a:t>
            </a:r>
            <a:endParaRPr dirty="0"/>
          </a:p>
          <a:p>
            <a:pPr lvl="3"/>
            <a:r>
              <a:rPr lang="en-US" dirty="0"/>
              <a:t>Fourth level</a:t>
            </a:r>
            <a:endParaRPr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34675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defPPr>
        <a:defRPr lang="ko-KR" altLang="en-US"/>
      </a:defPPr>
      <a:lvl1pPr algn="l" latinLnBrk="0" hangingPunct="1">
        <a:lnSpc>
          <a:spcPct val="100000"/>
        </a:lnSpc>
        <a:spcBef>
          <a:spcPct val="0"/>
        </a:spcBef>
        <a:buNone/>
        <a:defRPr lang="ko-KR" altLang="en-US" sz="2500" kern="1200">
          <a:solidFill>
            <a:schemeClr val="tx1">
              <a:lumMod val="75000"/>
              <a:lumOff val="25000"/>
            </a:schemeClr>
          </a:solidFill>
          <a:latin typeface="+mj-lt"/>
          <a:ea typeface="나눔스퀘어OTF"/>
          <a:cs typeface="뉴티맥스고딕 CJK"/>
        </a:defRPr>
      </a:lvl1pPr>
      <a:lvl2pPr>
        <a:defRPr lang="ko-KR" altLang="en-US"/>
      </a:lvl2pPr>
      <a:lvl3pPr>
        <a:defRPr lang="ko-KR" altLang="en-US"/>
      </a:lvl3pPr>
      <a:lvl4pPr>
        <a:defRPr lang="ko-KR" altLang="en-US"/>
      </a:lvl4pPr>
      <a:lvl5pPr>
        <a:defRPr lang="ko-KR" altLang="en-US"/>
      </a:lvl5pPr>
      <a:lvl6pPr>
        <a:defRPr lang="ko-KR" altLang="en-US"/>
      </a:lvl6pPr>
      <a:lvl7pPr>
        <a:defRPr lang="ko-KR" altLang="en-US"/>
      </a:lvl7pPr>
      <a:lvl8pPr>
        <a:defRPr lang="ko-KR" altLang="en-US"/>
      </a:lvl8pPr>
      <a:lvl9pPr>
        <a:defRPr lang="ko-KR" altLang="en-US"/>
      </a:lvl9pPr>
    </p:titleStyle>
    <p:bodyStyle>
      <a:defPPr>
        <a:defRPr lang="ko-KR" altLang="en-US"/>
      </a:defPPr>
      <a:lvl1pPr marL="228600" indent="-228600" algn="l" latinLnBrk="0" hangingPunct="1">
        <a:lnSpc>
          <a:spcPct val="90000"/>
        </a:lnSpc>
        <a:spcBef>
          <a:spcPts val="1000"/>
        </a:spcBef>
        <a:buFont typeface="Arial"/>
        <a:buChar char="•"/>
        <a:defRPr lang="ko-KR" altLang="en-US" sz="2800" kern="1200">
          <a:solidFill>
            <a:schemeClr val="tx1"/>
          </a:solidFill>
          <a:latin typeface="+mj-lt"/>
          <a:ea typeface="나눔스퀘어OTF"/>
          <a:cs typeface="나눔스퀘어OTF"/>
        </a:defRPr>
      </a:lvl1pPr>
      <a:lvl2pPr marL="6858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2400" kern="1200">
          <a:solidFill>
            <a:schemeClr val="tx1"/>
          </a:solidFill>
          <a:latin typeface="+mj-lt"/>
          <a:ea typeface="나눔스퀘어OTF"/>
          <a:cs typeface="나눔스퀘어OTF"/>
        </a:defRPr>
      </a:lvl2pPr>
      <a:lvl3pPr marL="11430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2000" kern="1200">
          <a:solidFill>
            <a:schemeClr val="tx1"/>
          </a:solidFill>
          <a:latin typeface="+mj-lt"/>
          <a:ea typeface="나눔스퀘어OTF"/>
          <a:cs typeface="나눔스퀘어OTF"/>
        </a:defRPr>
      </a:lvl3pPr>
      <a:lvl4pPr marL="16002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j-lt"/>
          <a:ea typeface="나눔스퀘어OTF"/>
          <a:cs typeface="나눔스퀘어OTF"/>
        </a:defRPr>
      </a:lvl4pPr>
      <a:lvl5pPr marL="20574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j-lt"/>
          <a:ea typeface="나눔스퀘어OTF"/>
          <a:cs typeface="나눔스퀘어OTF"/>
        </a:defRPr>
      </a:lvl5pPr>
      <a:lvl6pPr marL="25146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6pPr>
      <a:lvl7pPr marL="29718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7pPr>
      <a:lvl8pPr marL="34290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8pPr>
      <a:lvl9pPr marL="3886200" indent="-228600" algn="l" latinLnBrk="0" hangingPunct="1">
        <a:lnSpc>
          <a:spcPct val="90000"/>
        </a:lnSpc>
        <a:spcBef>
          <a:spcPts val="500"/>
        </a:spcBef>
        <a:buFont typeface="Arial"/>
        <a:buChar char="•"/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9pPr>
    </p:bodyStyle>
    <p:otherStyle>
      <a:defPPr>
        <a:defRPr lang="ko-KR" altLang="en-US"/>
      </a:defPPr>
      <a:lvl1pPr marL="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1pPr>
      <a:lvl2pPr marL="4572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2pPr>
      <a:lvl3pPr marL="9144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3pPr>
      <a:lvl4pPr marL="13716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4pPr>
      <a:lvl5pPr marL="18288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5pPr>
      <a:lvl6pPr marL="22860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6pPr>
      <a:lvl7pPr marL="27432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7pPr>
      <a:lvl8pPr marL="32004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8pPr>
      <a:lvl9pPr marL="3657600" algn="l" latinLnBrk="0" hangingPunct="1">
        <a:defRPr lang="ko-KR" altLang="en-US" sz="1800" kern="1200">
          <a:solidFill>
            <a:schemeClr val="tx1"/>
          </a:solidFill>
          <a:latin typeface="+mn-lt"/>
          <a:ea typeface="+mn-ea"/>
          <a:cs typeface="뉴티맥스고딕 CJ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hyperlink" Target="https://aws.amazon.com/marketplace/pp/prodview-sxyqek4rcmbzm?sr=0-1&amp;ref_=beagle&amp;applicationId=AWSMPContessa" TargetMode="External"/><Relationship Id="rId12" Type="http://schemas.openxmlformats.org/officeDocument/2006/relationships/hyperlink" Target="https://aws.amazon.com/marketplace/pp/prodview-oqp2jrkq622mg?sr=0-3&amp;ref_=beagle&amp;applicationId=AWSMPContessa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aws.amazon.com/marketplace/search/results?searchTerms=tiber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hyperlink" Target="https://aws.amazon.com/marketplace/pp/prodview-qck3d4udqa2zm?sr=0-2&amp;ref_=beagle&amp;applicationId=AWSMPContessa" TargetMode="External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3.emf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8FE47E9-1155-48C5-9CC9-A6465B0CC3EA}"/>
              </a:ext>
            </a:extLst>
          </p:cNvPr>
          <p:cNvSpPr txBox="1"/>
          <p:nvPr/>
        </p:nvSpPr>
        <p:spPr>
          <a:xfrm>
            <a:off x="606001" y="5629892"/>
            <a:ext cx="1980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2021. 10.</a:t>
            </a:r>
            <a:endParaRPr kumimoji="0" lang="ko-KR" altLang="en-US" sz="2500" b="1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8E2F3-EE59-42C7-A403-7A2333AA6857}"/>
              </a:ext>
            </a:extLst>
          </p:cNvPr>
          <p:cNvSpPr txBox="1"/>
          <p:nvPr/>
        </p:nvSpPr>
        <p:spPr>
          <a:xfrm>
            <a:off x="606001" y="1988677"/>
            <a:ext cx="10526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b="1" spc="-300" dirty="0">
                <a:solidFill>
                  <a:srgbClr val="4472C4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 to Tibero</a:t>
            </a:r>
            <a:endParaRPr kumimoji="0" lang="en-US" altLang="ko-KR" sz="6000" b="1" i="0" u="none" strike="noStrike" kern="1200" cap="none" spc="-30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0FCEF5-5A0D-4094-BEF7-5EECF664BE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" y="3829526"/>
            <a:ext cx="2363387" cy="626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A76951-0CE7-4F73-8E15-D0E8CF588535}"/>
              </a:ext>
            </a:extLst>
          </p:cNvPr>
          <p:cNvSpPr txBox="1"/>
          <p:nvPr/>
        </p:nvSpPr>
        <p:spPr>
          <a:xfrm>
            <a:off x="606001" y="6027322"/>
            <a:ext cx="1052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5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Copyright(c) 2021. Tmax All Rights Reserved.</a:t>
            </a:r>
            <a:endParaRPr kumimoji="0" lang="ko-KR" altLang="en-US" sz="1800" b="0" i="0" u="none" strike="noStrike" kern="1200" cap="none" spc="-15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B6D178-D40F-4B3E-A484-8F04384AB1AA}"/>
              </a:ext>
            </a:extLst>
          </p:cNvPr>
          <p:cNvCxnSpPr>
            <a:cxnSpLocks/>
          </p:cNvCxnSpPr>
          <p:nvPr/>
        </p:nvCxnSpPr>
        <p:spPr>
          <a:xfrm>
            <a:off x="696000" y="6060559"/>
            <a:ext cx="10800000" cy="46387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078808" y="5668364"/>
            <a:ext cx="13960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000" b="1" dirty="0" err="1">
                <a:solidFill>
                  <a:srgbClr val="4472C4">
                    <a:lumMod val="50000"/>
                  </a:srgbClr>
                </a:solidFill>
                <a:latin typeface="맑은 고딕" panose="020B0503020000020004" pitchFamily="50" charset="-127"/>
              </a:rPr>
              <a:t>TmaxData</a:t>
            </a:r>
            <a:endParaRPr lang="en-US" altLang="ko-KR" sz="2000" b="1" dirty="0">
              <a:solidFill>
                <a:srgbClr val="4472C4">
                  <a:lumMod val="50000"/>
                </a:srgb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751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외, 하늘, 건물, 키큰이(가) 표시된 사진&#10;&#10;자동 생성된 설명">
            <a:extLst>
              <a:ext uri="{FF2B5EF4-FFF2-40B4-BE49-F238E27FC236}">
                <a16:creationId xmlns:a16="http://schemas.microsoft.com/office/drawing/2014/main" id="{159B4C49-C7E7-461D-B5DF-BE2A1EFA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" b="58077"/>
          <a:stretch/>
        </p:blipFill>
        <p:spPr>
          <a:xfrm>
            <a:off x="826" y="3465095"/>
            <a:ext cx="12191175" cy="3408000"/>
          </a:xfrm>
          <a:prstGeom prst="rect">
            <a:avLst/>
          </a:prstGeom>
        </p:spPr>
      </p:pic>
      <p:pic>
        <p:nvPicPr>
          <p:cNvPr id="8" name="그림 7" descr="물고기이(가) 표시된 사진&#10;&#10;자동 생성된 설명">
            <a:extLst>
              <a:ext uri="{FF2B5EF4-FFF2-40B4-BE49-F238E27FC236}">
                <a16:creationId xmlns:a16="http://schemas.microsoft.com/office/drawing/2014/main" id="{F0253A09-AF80-4A1E-9721-EAAF24FA3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695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883D-40A4-4461-94A3-6E118DE27E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2887258"/>
            <a:ext cx="376281" cy="3762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6722B0E-DF9F-492B-845D-ED1EF59521B9}"/>
              </a:ext>
            </a:extLst>
          </p:cNvPr>
          <p:cNvSpPr txBox="1">
            <a:spLocks/>
          </p:cNvSpPr>
          <p:nvPr/>
        </p:nvSpPr>
        <p:spPr>
          <a:xfrm>
            <a:off x="349716" y="2877419"/>
            <a:ext cx="11492568" cy="821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10000"/>
              </a:lnSpc>
              <a:defRPr/>
            </a:pPr>
            <a:r>
              <a:rPr lang="en-US" altLang="ko-KR" sz="4667" b="1" spc="-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Quickstart</a:t>
            </a:r>
            <a:r>
              <a:rPr lang="en-US" altLang="ko-KR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Architecture of TSC</a:t>
            </a:r>
          </a:p>
        </p:txBody>
      </p:sp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A3C03C-7B46-452A-A38E-A21E1C39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74" y="6314700"/>
            <a:ext cx="1521452" cy="406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285B-C005-479E-B35E-ED25B2601E8E}"/>
              </a:ext>
            </a:extLst>
          </p:cNvPr>
          <p:cNvSpPr txBox="1"/>
          <p:nvPr/>
        </p:nvSpPr>
        <p:spPr>
          <a:xfrm>
            <a:off x="5413418" y="2571996"/>
            <a:ext cx="13041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3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148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5E0E533-6DB5-4C99-BF02-D9D7BF1385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33" name="Rectangle 63">
            <a:extLst>
              <a:ext uri="{FF2B5EF4-FFF2-40B4-BE49-F238E27FC236}">
                <a16:creationId xmlns:a16="http://schemas.microsoft.com/office/drawing/2014/main" id="{240C3B89-A7E3-45E3-8114-9886A1F6512E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QuickStart Architecture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D7043-C639-4FB2-87E4-C34495DF1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0" y="1044000"/>
            <a:ext cx="9990000" cy="53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5E0E533-6DB5-4C99-BF02-D9D7BF1385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33" name="Rectangle 63">
            <a:extLst>
              <a:ext uri="{FF2B5EF4-FFF2-40B4-BE49-F238E27FC236}">
                <a16:creationId xmlns:a16="http://schemas.microsoft.com/office/drawing/2014/main" id="{240C3B89-A7E3-45E3-8114-9886A1F6512E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Describe of The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EE93E-A5AD-44C8-B339-D735B14778D5}"/>
              </a:ext>
            </a:extLst>
          </p:cNvPr>
          <p:cNvSpPr txBox="1"/>
          <p:nvPr/>
        </p:nvSpPr>
        <p:spPr>
          <a:xfrm>
            <a:off x="490371" y="864000"/>
            <a:ext cx="10990778" cy="4060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TSC </a:t>
            </a:r>
            <a:r>
              <a:rPr lang="en-US" altLang="ko-KR" sz="2000" dirty="0" err="1">
                <a:latin typeface="+mj-lt"/>
                <a:ea typeface="맑은 고딕" panose="020B0503020000020004" pitchFamily="50" charset="-127"/>
              </a:rPr>
              <a:t>Quickstart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 consists of three AZs, each of which is built with a Primary DB, a Standby DB, and an Observer.</a:t>
            </a:r>
            <a:endParaRPr lang="ko-KR" altLang="ko-KR" sz="2000" dirty="0">
              <a:latin typeface="+mj-lt"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TSC mode: Tibero Standby Cluster mode to meet the high availability conditions of the DB. Standby DB is a recovery mode and waits with only the redo log files of the Primary DB stored.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The Observer recognizes the down of the Primary DB and automatically switches the Standby DB to the Primary DB.</a:t>
            </a:r>
          </a:p>
          <a:p>
            <a:pPr marL="342900" lvl="0" indent="-342900">
              <a:lnSpc>
                <a:spcPct val="115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Reboot when the Observer process is down using Amazon </a:t>
            </a:r>
            <a:r>
              <a:rPr lang="en-US" altLang="ko-KR" sz="2000" dirty="0" err="1">
                <a:latin typeface="+mj-lt"/>
                <a:ea typeface="맑은 고딕" panose="020B0503020000020004" pitchFamily="50" charset="-127"/>
              </a:rPr>
              <a:t>EventBridge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 &amp; AWS Lambda, </a:t>
            </a:r>
            <a:br>
              <a:rPr lang="en-US" altLang="ko-KR" sz="2000" dirty="0">
                <a:latin typeface="+mj-lt"/>
                <a:ea typeface="맑은 고딕" panose="020B0503020000020004" pitchFamily="50" charset="-127"/>
              </a:rPr>
            </a:b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or reboot to Standby DB(recovery mode) when the Primary DB is down to maintain TSC mode continuously.</a:t>
            </a:r>
            <a:endParaRPr lang="ko-KR" altLang="ko-KR" sz="2000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65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200" b="1" dirty="0"/>
              <a:t>Thank you</a:t>
            </a:r>
            <a:endParaRPr lang="ko-KR" altLang="en-US" sz="5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07436" y="6045294"/>
            <a:ext cx="5578450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Tmax Co., Ltd.</a:t>
            </a:r>
          </a:p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Tmax </a:t>
            </a:r>
            <a:r>
              <a:rPr lang="en-US" altLang="ko-KR" sz="10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Sunae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Tower, 29, </a:t>
            </a:r>
            <a:r>
              <a:rPr lang="en-US" altLang="ko-KR" sz="10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Hwangsaeul-ro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258beon-gil, </a:t>
            </a:r>
            <a:r>
              <a:rPr lang="en-US" altLang="ko-KR" sz="10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Bundang-gu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Seongnam-si</a:t>
            </a: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Gyeonggi-do</a:t>
            </a:r>
          </a:p>
          <a:p>
            <a:pPr marL="0" marR="0" lvl="0" indent="0" algn="l" defTabSz="121917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Tel. 031-8018-1000    Fax. 031-8018-1115   kr.tmaxsoft.com</a:t>
            </a:r>
          </a:p>
        </p:txBody>
      </p:sp>
      <p:pic>
        <p:nvPicPr>
          <p:cNvPr id="4" name="Picture 2" descr="F:\◎인수인계\KES\PR\회사소개서\(20.01)회사소개서\디자인수정_회사소개서_200211\imd_Soft\ci_tma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87" y="5637239"/>
            <a:ext cx="1179023" cy="40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8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외, 하늘, 건물, 키큰이(가) 표시된 사진&#10;&#10;자동 생성된 설명">
            <a:extLst>
              <a:ext uri="{FF2B5EF4-FFF2-40B4-BE49-F238E27FC236}">
                <a16:creationId xmlns:a16="http://schemas.microsoft.com/office/drawing/2014/main" id="{159B4C49-C7E7-461D-B5DF-BE2A1EFA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" b="58077"/>
          <a:stretch/>
        </p:blipFill>
        <p:spPr>
          <a:xfrm>
            <a:off x="826" y="3465095"/>
            <a:ext cx="12191175" cy="3408000"/>
          </a:xfrm>
          <a:prstGeom prst="rect">
            <a:avLst/>
          </a:prstGeom>
        </p:spPr>
      </p:pic>
      <p:pic>
        <p:nvPicPr>
          <p:cNvPr id="8" name="그림 7" descr="물고기이(가) 표시된 사진&#10;&#10;자동 생성된 설명">
            <a:extLst>
              <a:ext uri="{FF2B5EF4-FFF2-40B4-BE49-F238E27FC236}">
                <a16:creationId xmlns:a16="http://schemas.microsoft.com/office/drawing/2014/main" id="{F0253A09-AF80-4A1E-9721-EAAF24FA3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695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883D-40A4-4461-94A3-6E118DE27E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00" y="2887258"/>
            <a:ext cx="376281" cy="3762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6722B0E-DF9F-492B-845D-ED1EF59521B9}"/>
              </a:ext>
            </a:extLst>
          </p:cNvPr>
          <p:cNvSpPr txBox="1">
            <a:spLocks/>
          </p:cNvSpPr>
          <p:nvPr/>
        </p:nvSpPr>
        <p:spPr>
          <a:xfrm>
            <a:off x="349716" y="2877419"/>
            <a:ext cx="11492568" cy="821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10000"/>
              </a:lnSpc>
              <a:defRPr/>
            </a:pPr>
            <a:r>
              <a:rPr lang="en-US" altLang="ko-KR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r>
              <a:rPr lang="ko-KR" altLang="en-US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667" b="1" spc="-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TmaxData</a:t>
            </a:r>
            <a:endParaRPr lang="en-US" altLang="ko-KR" sz="4667" b="1" spc="-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A3C03C-7B46-452A-A38E-A21E1C39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74" y="6314700"/>
            <a:ext cx="1521452" cy="406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285B-C005-479E-B35E-ED25B2601E8E}"/>
              </a:ext>
            </a:extLst>
          </p:cNvPr>
          <p:cNvSpPr txBox="1"/>
          <p:nvPr/>
        </p:nvSpPr>
        <p:spPr>
          <a:xfrm>
            <a:off x="5413418" y="2571996"/>
            <a:ext cx="13041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1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553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B1290D75-7BDE-4EE8-B07B-2DEA54AA27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51" name="Rectangle 63">
            <a:extLst>
              <a:ext uri="{FF2B5EF4-FFF2-40B4-BE49-F238E27FC236}">
                <a16:creationId xmlns:a16="http://schemas.microsoft.com/office/drawing/2014/main" id="{EFA98E02-CC70-418B-95EE-022A944B2653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Tmax, System Software Enterprise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1F3BFD8-3665-4069-90B7-72490035595A}"/>
              </a:ext>
            </a:extLst>
          </p:cNvPr>
          <p:cNvSpPr txBox="1"/>
          <p:nvPr/>
        </p:nvSpPr>
        <p:spPr>
          <a:xfrm>
            <a:off x="512825" y="696114"/>
            <a:ext cx="111663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Tmax is a global software innovator that delivers a complete stack of solutions that help customers efficiently manage and fully leverage their critical data.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DB822-1612-4DFE-B391-6B2DB0E0969B}"/>
              </a:ext>
            </a:extLst>
          </p:cNvPr>
          <p:cNvSpPr txBox="1"/>
          <p:nvPr/>
        </p:nvSpPr>
        <p:spPr>
          <a:xfrm>
            <a:off x="4573732" y="4608982"/>
            <a:ext cx="4994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History and Business Achievements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E04EE1B-6051-42BB-BC95-C5B0163A4FA5}"/>
              </a:ext>
            </a:extLst>
          </p:cNvPr>
          <p:cNvSpPr txBox="1"/>
          <p:nvPr/>
        </p:nvSpPr>
        <p:spPr>
          <a:xfrm>
            <a:off x="4573734" y="4964200"/>
            <a:ext cx="6838925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marR="0" lvl="0" indent="-92075" defTabSz="91440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Four core system software (middleware, DBMS, OS, and cloud) industry with proprietary technologies.</a:t>
            </a:r>
            <a:endParaRPr kumimoji="1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  <a:p>
            <a:pPr marL="92075" marR="0" lvl="0" indent="-92075" defTabSz="91440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Middleware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, No. 1 market share in South Korea’s middleware market.</a:t>
            </a:r>
          </a:p>
          <a:p>
            <a:pPr marL="92075" marR="0" lvl="0" indent="-92075" defTabSz="91440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Database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, No. 1 market share growth in South Korea’s DBMS market. </a:t>
            </a:r>
          </a:p>
          <a:p>
            <a:pPr marL="69056" marR="0" lvl="0" indent="-69056" defTabSz="914400" eaLnBrk="1" fontAlgn="base" latinLnBrk="1" hangingPunct="1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OS/Cloud</a:t>
            </a:r>
            <a:r>
              <a:rPr kumimoji="1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, developing a new market.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15239F8-FC2B-4D01-A948-A266B67D0111}"/>
              </a:ext>
            </a:extLst>
          </p:cNvPr>
          <p:cNvGrpSpPr/>
          <p:nvPr/>
        </p:nvGrpSpPr>
        <p:grpSpPr>
          <a:xfrm>
            <a:off x="4573732" y="4516983"/>
            <a:ext cx="6936008" cy="1869879"/>
            <a:chOff x="3551280" y="2565970"/>
            <a:chExt cx="3269288" cy="1452936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CCF68124-B4F5-4D4F-A5C6-5B8C012B3E75}"/>
                </a:ext>
              </a:extLst>
            </p:cNvPr>
            <p:cNvCxnSpPr/>
            <p:nvPr/>
          </p:nvCxnSpPr>
          <p:spPr bwMode="auto">
            <a:xfrm>
              <a:off x="3551280" y="4018906"/>
              <a:ext cx="3269288" cy="0"/>
            </a:xfrm>
            <a:prstGeom prst="line">
              <a:avLst/>
            </a:pr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381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F8BE99B-6B71-4F7C-9920-7F13AC8BAD6B}"/>
                </a:ext>
              </a:extLst>
            </p:cNvPr>
            <p:cNvCxnSpPr/>
            <p:nvPr/>
          </p:nvCxnSpPr>
          <p:spPr bwMode="auto">
            <a:xfrm>
              <a:off x="3551280" y="2565970"/>
              <a:ext cx="3269288" cy="0"/>
            </a:xfrm>
            <a:prstGeom prst="line">
              <a:avLst/>
            </a:pr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381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390A797F-03C3-475F-8709-A9644EA8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9" r="3183"/>
          <a:stretch/>
        </p:blipFill>
        <p:spPr>
          <a:xfrm>
            <a:off x="1268920" y="2107694"/>
            <a:ext cx="2459943" cy="3165941"/>
          </a:xfrm>
          <a:prstGeom prst="rect">
            <a:avLst/>
          </a:prstGeom>
        </p:spPr>
      </p:pic>
      <p:sp>
        <p:nvSpPr>
          <p:cNvPr id="69" name="AutoShape 31">
            <a:extLst>
              <a:ext uri="{FF2B5EF4-FFF2-40B4-BE49-F238E27FC236}">
                <a16:creationId xmlns:a16="http://schemas.microsoft.com/office/drawing/2014/main" id="{0555DDF0-6CF8-4C42-846F-B65003E383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2258" y="5468250"/>
            <a:ext cx="3545797" cy="1070368"/>
          </a:xfrm>
          <a:prstGeom prst="roundRect">
            <a:avLst>
              <a:gd name="adj" fmla="val 8254"/>
            </a:avLst>
          </a:prstGeom>
          <a:solidFill>
            <a:srgbClr val="FFFFFF">
              <a:lumMod val="85000"/>
            </a:srgbClr>
          </a:solidFill>
          <a:ln w="19050" algn="ctr">
            <a:solidFill>
              <a:srgbClr val="FFFFFF">
                <a:lumMod val="50000"/>
              </a:srgbClr>
            </a:solidFill>
            <a:round/>
            <a:headEnd/>
            <a:tailEnd/>
          </a:ln>
        </p:spPr>
        <p:txBody>
          <a:bodyPr wrap="none" bIns="28800" anchor="b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151C21"/>
                </a:solidFill>
                <a:effectLst/>
                <a:uLnTx/>
                <a:uFillTx/>
                <a:latin typeface="+mj-lt"/>
                <a:ea typeface="맑은 고딕" pitchFamily="50" charset="-127"/>
                <a:cs typeface="Calibri" panose="020F0502020204030204" pitchFamily="34" charset="0"/>
              </a:rPr>
              <a:t>System Software Technology</a:t>
            </a:r>
          </a:p>
        </p:txBody>
      </p:sp>
      <p:sp>
        <p:nvSpPr>
          <p:cNvPr id="70" name="AutoShape 31">
            <a:extLst>
              <a:ext uri="{FF2B5EF4-FFF2-40B4-BE49-F238E27FC236}">
                <a16:creationId xmlns:a16="http://schemas.microsoft.com/office/drawing/2014/main" id="{592332A3-D1B0-461D-802D-FC0AABDD13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6833" y="5635048"/>
            <a:ext cx="764919" cy="571418"/>
          </a:xfrm>
          <a:prstGeom prst="roundRect">
            <a:avLst>
              <a:gd name="adj" fmla="val 8254"/>
            </a:avLst>
          </a:prstGeom>
          <a:gradFill rotWithShape="1">
            <a:gsLst>
              <a:gs pos="0">
                <a:srgbClr val="C9E4ED"/>
              </a:gs>
              <a:gs pos="100000">
                <a:srgbClr val="86C1D6"/>
              </a:gs>
            </a:gsLst>
            <a:lin ang="5400000" scaled="1"/>
          </a:gradFill>
          <a:ln w="19050" algn="ctr">
            <a:solidFill>
              <a:srgbClr val="A1CFE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151C21"/>
                </a:solidFill>
                <a:effectLst/>
                <a:uLnTx/>
                <a:uFillTx/>
                <a:latin typeface="+mj-lt"/>
                <a:ea typeface="맑은 고딕" pitchFamily="50" charset="-127"/>
                <a:cs typeface="Calibri" panose="020F0502020204030204" pitchFamily="34" charset="0"/>
              </a:rPr>
              <a:t>MW</a:t>
            </a:r>
          </a:p>
        </p:txBody>
      </p:sp>
      <p:sp>
        <p:nvSpPr>
          <p:cNvPr id="71" name="AutoShape 31">
            <a:extLst>
              <a:ext uri="{FF2B5EF4-FFF2-40B4-BE49-F238E27FC236}">
                <a16:creationId xmlns:a16="http://schemas.microsoft.com/office/drawing/2014/main" id="{FE27EF94-1D00-4A7E-A9E0-A7AEFFDBCFB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58242" y="5642266"/>
            <a:ext cx="764919" cy="564202"/>
          </a:xfrm>
          <a:prstGeom prst="roundRect">
            <a:avLst>
              <a:gd name="adj" fmla="val 8254"/>
            </a:avLst>
          </a:prstGeom>
          <a:gradFill rotWithShape="1">
            <a:gsLst>
              <a:gs pos="0">
                <a:srgbClr val="C9E4ED"/>
              </a:gs>
              <a:gs pos="100000">
                <a:srgbClr val="86C1D6"/>
              </a:gs>
            </a:gsLst>
            <a:lin ang="5400000" scaled="1"/>
          </a:gradFill>
          <a:ln w="19050" algn="ctr">
            <a:solidFill>
              <a:srgbClr val="A1CFE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151C21"/>
                </a:solidFill>
                <a:effectLst/>
                <a:uLnTx/>
                <a:uFillTx/>
                <a:latin typeface="+mj-lt"/>
                <a:ea typeface="맑은 고딕" pitchFamily="50" charset="-127"/>
                <a:cs typeface="Calibri" panose="020F0502020204030204" pitchFamily="34" charset="0"/>
              </a:rPr>
              <a:t>DBMS</a:t>
            </a:r>
          </a:p>
        </p:txBody>
      </p:sp>
      <p:sp>
        <p:nvSpPr>
          <p:cNvPr id="72" name="AutoShape 31">
            <a:extLst>
              <a:ext uri="{FF2B5EF4-FFF2-40B4-BE49-F238E27FC236}">
                <a16:creationId xmlns:a16="http://schemas.microsoft.com/office/drawing/2014/main" id="{257B91A5-2315-4CBE-A767-0DD2D1C6E3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89652" y="5642266"/>
            <a:ext cx="764919" cy="564202"/>
          </a:xfrm>
          <a:prstGeom prst="roundRect">
            <a:avLst>
              <a:gd name="adj" fmla="val 8254"/>
            </a:avLst>
          </a:prstGeom>
          <a:gradFill rotWithShape="1">
            <a:gsLst>
              <a:gs pos="0">
                <a:srgbClr val="C9E4ED"/>
              </a:gs>
              <a:gs pos="100000">
                <a:srgbClr val="86C1D6"/>
              </a:gs>
            </a:gsLst>
            <a:lin ang="5400000" scaled="1"/>
          </a:gradFill>
          <a:ln w="19050" algn="ctr">
            <a:solidFill>
              <a:srgbClr val="A1CFE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151C21"/>
                </a:solidFill>
                <a:effectLst/>
                <a:uLnTx/>
                <a:uFillTx/>
                <a:latin typeface="+mj-lt"/>
                <a:ea typeface="맑은 고딕" pitchFamily="50" charset="-127"/>
                <a:cs typeface="Calibri" panose="020F0502020204030204" pitchFamily="34" charset="0"/>
              </a:rPr>
              <a:t>OS</a:t>
            </a:r>
          </a:p>
        </p:txBody>
      </p:sp>
      <p:sp>
        <p:nvSpPr>
          <p:cNvPr id="73" name="AutoShape 31">
            <a:extLst>
              <a:ext uri="{FF2B5EF4-FFF2-40B4-BE49-F238E27FC236}">
                <a16:creationId xmlns:a16="http://schemas.microsoft.com/office/drawing/2014/main" id="{FE5844E8-D722-4907-9605-D22BFEC507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321062" y="5642266"/>
            <a:ext cx="764919" cy="564202"/>
          </a:xfrm>
          <a:prstGeom prst="roundRect">
            <a:avLst>
              <a:gd name="adj" fmla="val 8254"/>
            </a:avLst>
          </a:prstGeom>
          <a:gradFill rotWithShape="1">
            <a:gsLst>
              <a:gs pos="0">
                <a:srgbClr val="C9E4ED"/>
              </a:gs>
              <a:gs pos="100000">
                <a:srgbClr val="86C1D6"/>
              </a:gs>
            </a:gsLst>
            <a:lin ang="5400000" scaled="1"/>
          </a:gradFill>
          <a:ln w="19050" algn="ctr">
            <a:solidFill>
              <a:srgbClr val="A1CFE3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151C21"/>
                </a:solidFill>
                <a:effectLst/>
                <a:uLnTx/>
                <a:uFillTx/>
                <a:latin typeface="+mj-lt"/>
                <a:ea typeface="맑은 고딕" pitchFamily="50" charset="-127"/>
                <a:cs typeface="Calibri" panose="020F0502020204030204" pitchFamily="34" charset="0"/>
              </a:rPr>
              <a:t>Cloud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DE919165-3572-4C35-BF54-C12AE1FB6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14" y="3114226"/>
            <a:ext cx="1753234" cy="469767"/>
          </a:xfrm>
          <a:prstGeom prst="rect">
            <a:avLst/>
          </a:prstGeom>
        </p:spPr>
      </p:pic>
      <p:pic>
        <p:nvPicPr>
          <p:cNvPr id="105" name="Picture 207" descr="무제-1">
            <a:extLst>
              <a:ext uri="{FF2B5EF4-FFF2-40B4-BE49-F238E27FC236}">
                <a16:creationId xmlns:a16="http://schemas.microsoft.com/office/drawing/2014/main" id="{CD57B1BA-D8C4-4B7E-944D-77306EAC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39" y="3178847"/>
            <a:ext cx="1586396" cy="30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366A7F50-F12F-486C-B76F-9B9890C9F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15" y="3177601"/>
            <a:ext cx="1373573" cy="309308"/>
          </a:xfrm>
          <a:prstGeom prst="rect">
            <a:avLst/>
          </a:prstGeom>
        </p:spPr>
      </p:pic>
      <p:pic>
        <p:nvPicPr>
          <p:cNvPr id="107" name="Picture 3" descr="D:\▶아리\로고\Tmax Group 로고\Tmax.png">
            <a:extLst>
              <a:ext uri="{FF2B5EF4-FFF2-40B4-BE49-F238E27FC236}">
                <a16:creationId xmlns:a16="http://schemas.microsoft.com/office/drawing/2014/main" id="{3FF0EDEA-84FC-450D-8D31-25FD7D99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76" y="1673454"/>
            <a:ext cx="1410879" cy="46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F6D7690-9B3B-49B7-B472-DBA82A85AA28}"/>
              </a:ext>
            </a:extLst>
          </p:cNvPr>
          <p:cNvSpPr/>
          <p:nvPr/>
        </p:nvSpPr>
        <p:spPr>
          <a:xfrm>
            <a:off x="4573732" y="2398074"/>
            <a:ext cx="6936010" cy="461665"/>
          </a:xfrm>
          <a:prstGeom prst="rect">
            <a:avLst/>
          </a:prstGeom>
          <a:solidFill>
            <a:srgbClr val="808080">
              <a:lumMod val="20000"/>
              <a:lumOff val="80000"/>
            </a:srgbClr>
          </a:solidFill>
          <a:ln>
            <a:solidFill>
              <a:srgbClr val="BBE0E3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0073CB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Better Technology, Better Tomorrow</a:t>
            </a:r>
            <a:endParaRPr kumimoji="1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F1CE9D4-3232-4D66-A613-F0F0AB299AF0}"/>
              </a:ext>
            </a:extLst>
          </p:cNvPr>
          <p:cNvSpPr txBox="1"/>
          <p:nvPr/>
        </p:nvSpPr>
        <p:spPr>
          <a:xfrm>
            <a:off x="6176234" y="3690665"/>
            <a:ext cx="395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175B97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About 1,200 of R&amp;D employees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175B97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6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B1290D75-7BDE-4EE8-B07B-2DEA54AA27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1F3BFD8-3665-4069-90B7-72490035595A}"/>
              </a:ext>
            </a:extLst>
          </p:cNvPr>
          <p:cNvSpPr txBox="1"/>
          <p:nvPr/>
        </p:nvSpPr>
        <p:spPr>
          <a:xfrm>
            <a:off x="381000" y="696114"/>
            <a:ext cx="11430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002060"/>
                </a:solidFill>
                <a:latin typeface="+mn-ea"/>
              </a:rPr>
              <a:t>TmaxData</a:t>
            </a:r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 is the most remarkable database specialist company with 34.8% year-on-year growth, raising awareness and strengthening corporate competitiveness thanks to large-scale strategic business orders, successful sales force improvement, and improved technical support process.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A595FA12-7F63-4F3E-91D9-C33E156A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0" y="1730637"/>
            <a:ext cx="10731966" cy="53796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5832616D-3CD9-40D7-B745-5012BAAB0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381" y="1795599"/>
            <a:ext cx="2965237" cy="59304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EC46E85-7B1C-4560-999D-A15F1592BB54}"/>
              </a:ext>
            </a:extLst>
          </p:cNvPr>
          <p:cNvGrpSpPr/>
          <p:nvPr/>
        </p:nvGrpSpPr>
        <p:grpSpPr>
          <a:xfrm>
            <a:off x="922902" y="2664001"/>
            <a:ext cx="10477857" cy="3986828"/>
            <a:chOff x="1497097" y="2896000"/>
            <a:chExt cx="9318093" cy="3545539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7DDD6712-C934-46EA-92DE-918E6EE04194}"/>
                </a:ext>
              </a:extLst>
            </p:cNvPr>
            <p:cNvCxnSpPr/>
            <p:nvPr/>
          </p:nvCxnSpPr>
          <p:spPr>
            <a:xfrm>
              <a:off x="3201064" y="3090849"/>
              <a:ext cx="6516697" cy="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rgbClr val="BCDEE3"/>
                  </a:gs>
                  <a:gs pos="100000">
                    <a:srgbClr val="203864"/>
                  </a:gs>
                </a:gsLst>
                <a:lin ang="5400000" scaled="1"/>
              </a:gradFill>
              <a:prstDash val="sysDot"/>
            </a:ln>
            <a:effectLst/>
          </p:spPr>
        </p:cxnSp>
        <p:sp>
          <p:nvSpPr>
            <p:cNvPr id="124" name="모서리가 둥근 직사각형 8">
              <a:extLst>
                <a:ext uri="{FF2B5EF4-FFF2-40B4-BE49-F238E27FC236}">
                  <a16:creationId xmlns:a16="http://schemas.microsoft.com/office/drawing/2014/main" id="{0CF27A45-CDAC-4C4C-BDAB-7B95DE02AC32}"/>
                </a:ext>
              </a:extLst>
            </p:cNvPr>
            <p:cNvSpPr/>
            <p:nvPr/>
          </p:nvSpPr>
          <p:spPr>
            <a:xfrm>
              <a:off x="8644164" y="2896000"/>
              <a:ext cx="2050738" cy="389699"/>
            </a:xfrm>
            <a:prstGeom prst="roundRect">
              <a:avLst>
                <a:gd name="adj" fmla="val 50000"/>
              </a:avLst>
            </a:prstGeom>
            <a:solidFill>
              <a:srgbClr val="203864"/>
            </a:solidFill>
            <a:ln w="12700">
              <a:miter lim="400000"/>
            </a:ln>
          </p:spPr>
          <p:txBody>
            <a:bodyPr lIns="34289" tIns="34289" rIns="34289" bIns="34289" anchor="ctr"/>
            <a:lstStyle/>
            <a:p>
              <a:pPr algn="ctr" defTabSz="305843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kern="0" spc="-100" dirty="0">
                  <a:solidFill>
                    <a:srgbClr val="FFFFFF"/>
                  </a:solidFill>
                </a:rPr>
                <a:t>2020</a:t>
              </a:r>
              <a:r>
                <a:rPr kumimoji="1" lang="ko-KR" altLang="en-US" sz="1600" b="1" kern="0" spc="-100" dirty="0">
                  <a:solidFill>
                    <a:srgbClr val="FFFFFF"/>
                  </a:solidFill>
                </a:rPr>
                <a:t>년 </a:t>
              </a:r>
              <a:r>
                <a:rPr kumimoji="1" lang="en-US" altLang="ko-KR" sz="1600" b="1" kern="0" spc="-100" dirty="0">
                  <a:solidFill>
                    <a:srgbClr val="FFFFFF"/>
                  </a:solidFill>
                </a:rPr>
                <a:t>~</a:t>
              </a:r>
            </a:p>
          </p:txBody>
        </p:sp>
        <p:sp>
          <p:nvSpPr>
            <p:cNvPr id="125" name="모서리가 둥근 직사각형 9">
              <a:extLst>
                <a:ext uri="{FF2B5EF4-FFF2-40B4-BE49-F238E27FC236}">
                  <a16:creationId xmlns:a16="http://schemas.microsoft.com/office/drawing/2014/main" id="{A2C408B0-891C-478D-B3BA-4706335259EF}"/>
                </a:ext>
              </a:extLst>
            </p:cNvPr>
            <p:cNvSpPr/>
            <p:nvPr/>
          </p:nvSpPr>
          <p:spPr>
            <a:xfrm>
              <a:off x="6271554" y="2896000"/>
              <a:ext cx="2050738" cy="389699"/>
            </a:xfrm>
            <a:prstGeom prst="roundRect">
              <a:avLst>
                <a:gd name="adj" fmla="val 50000"/>
              </a:avLst>
            </a:prstGeom>
            <a:solidFill>
              <a:srgbClr val="00448D"/>
            </a:solidFill>
            <a:ln w="12700">
              <a:miter lim="400000"/>
            </a:ln>
          </p:spPr>
          <p:txBody>
            <a:bodyPr lIns="34289" tIns="34289" rIns="34289" bIns="34289" anchor="ctr"/>
            <a:lstStyle/>
            <a:p>
              <a:pPr marL="0" marR="0" lvl="0" indent="0" algn="ctr" defTabSz="305843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kern="0" spc="-100" dirty="0">
                  <a:solidFill>
                    <a:srgbClr val="FFFFFF"/>
                  </a:solidFill>
                  <a:sym typeface="맑은 고딕"/>
                </a:rPr>
                <a:t>2014 ~ 2019</a:t>
              </a:r>
              <a:endParaRPr kumimoji="1" lang="ko-KR" altLang="en-US" sz="1600" b="1" kern="0" spc="-100" dirty="0">
                <a:solidFill>
                  <a:srgbClr val="FFFFFF"/>
                </a:solidFill>
                <a:sym typeface="맑은 고딕"/>
              </a:endParaRPr>
            </a:p>
          </p:txBody>
        </p:sp>
        <p:sp>
          <p:nvSpPr>
            <p:cNvPr id="126" name="모서리가 둥근 직사각형 10">
              <a:extLst>
                <a:ext uri="{FF2B5EF4-FFF2-40B4-BE49-F238E27FC236}">
                  <a16:creationId xmlns:a16="http://schemas.microsoft.com/office/drawing/2014/main" id="{BE755B5E-F840-4AD1-8A64-DD4639E42890}"/>
                </a:ext>
              </a:extLst>
            </p:cNvPr>
            <p:cNvSpPr/>
            <p:nvPr/>
          </p:nvSpPr>
          <p:spPr>
            <a:xfrm>
              <a:off x="3871908" y="2896000"/>
              <a:ext cx="2050738" cy="389699"/>
            </a:xfrm>
            <a:prstGeom prst="roundRect">
              <a:avLst>
                <a:gd name="adj" fmla="val 50000"/>
              </a:avLst>
            </a:prstGeom>
            <a:solidFill>
              <a:srgbClr val="007095"/>
            </a:soli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0" u="none" strike="noStrike" kern="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2008 ~ 2013</a:t>
              </a:r>
            </a:p>
          </p:txBody>
        </p:sp>
        <p:sp>
          <p:nvSpPr>
            <p:cNvPr id="127" name="모서리가 둥근 직사각형 11">
              <a:extLst>
                <a:ext uri="{FF2B5EF4-FFF2-40B4-BE49-F238E27FC236}">
                  <a16:creationId xmlns:a16="http://schemas.microsoft.com/office/drawing/2014/main" id="{23903D8B-2225-4BC7-9AD1-C468A1EB2517}"/>
                </a:ext>
              </a:extLst>
            </p:cNvPr>
            <p:cNvSpPr/>
            <p:nvPr/>
          </p:nvSpPr>
          <p:spPr>
            <a:xfrm>
              <a:off x="1497097" y="2896000"/>
              <a:ext cx="2050738" cy="389699"/>
            </a:xfrm>
            <a:prstGeom prst="roundRect">
              <a:avLst>
                <a:gd name="adj" fmla="val 50000"/>
              </a:avLst>
            </a:prstGeom>
            <a:solidFill>
              <a:srgbClr val="68B6C0"/>
            </a:solidFill>
            <a:ln w="114300" cap="flat" cmpd="sng" algn="ctr">
              <a:noFill/>
              <a:prstDash val="solid"/>
            </a:ln>
            <a:effectLst/>
          </p:spPr>
          <p:txBody>
            <a:bodyPr rot="0" vert="horz" wrap="square" lIns="0" tIns="0" rIns="0" bIns="0" numCol="1" spcCol="0" rtlCol="0" anchor="ctr" anchorCtr="0">
              <a:prstTxWarp prst="textNoShape">
                <a:avLst/>
              </a:prstTxWarp>
              <a:noAutofit/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600" b="1" i="0" u="none" strike="noStrike" kern="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2003 ~ 2007</a:t>
              </a: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933E3471-240F-445E-AFA9-DF0FAB470568}"/>
                </a:ext>
              </a:extLst>
            </p:cNvPr>
            <p:cNvSpPr/>
            <p:nvPr/>
          </p:nvSpPr>
          <p:spPr>
            <a:xfrm>
              <a:off x="1904286" y="3464615"/>
              <a:ext cx="1195685" cy="1195687"/>
            </a:xfrm>
            <a:prstGeom prst="ellipse">
              <a:avLst/>
            </a:prstGeom>
            <a:noFill/>
            <a:ln w="76200" cap="flat" cmpd="sng" algn="ctr">
              <a:solidFill>
                <a:srgbClr val="68B6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100DFA4-4BBD-4937-A2C2-3EA7FA5C41F5}"/>
                </a:ext>
              </a:extLst>
            </p:cNvPr>
            <p:cNvCxnSpPr>
              <a:cxnSpLocks/>
              <a:stCxn id="158" idx="4"/>
              <a:endCxn id="160" idx="0"/>
            </p:cNvCxnSpPr>
            <p:nvPr/>
          </p:nvCxnSpPr>
          <p:spPr>
            <a:xfrm>
              <a:off x="2502129" y="4660302"/>
              <a:ext cx="0" cy="91985"/>
            </a:xfrm>
            <a:prstGeom prst="line">
              <a:avLst/>
            </a:prstGeom>
            <a:noFill/>
            <a:ln w="12700" cap="flat" cmpd="sng" algn="ctr">
              <a:solidFill>
                <a:srgbClr val="68B6C0"/>
              </a:solidFill>
              <a:prstDash val="solid"/>
            </a:ln>
            <a:effectLst/>
          </p:spPr>
        </p:cxn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A5DD55AA-F8FE-4E63-B2A6-16BF56554A71}"/>
                </a:ext>
              </a:extLst>
            </p:cNvPr>
            <p:cNvSpPr/>
            <p:nvPr/>
          </p:nvSpPr>
          <p:spPr>
            <a:xfrm>
              <a:off x="2443772" y="4752287"/>
              <a:ext cx="116713" cy="116713"/>
            </a:xfrm>
            <a:prstGeom prst="ellipse">
              <a:avLst/>
            </a:prstGeom>
            <a:solidFill>
              <a:srgbClr val="68B6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BAF6445B-6ECC-406A-B7CC-6B587A8CA9CD}"/>
                </a:ext>
              </a:extLst>
            </p:cNvPr>
            <p:cNvSpPr/>
            <p:nvPr/>
          </p:nvSpPr>
          <p:spPr>
            <a:xfrm>
              <a:off x="1611341" y="5497241"/>
              <a:ext cx="1760405" cy="73866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Launched Tibero 1.0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(‘03)</a:t>
              </a: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</a:t>
              </a:r>
            </a:p>
            <a:p>
              <a:pPr marL="0" marR="0" lvl="0" indent="0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</a:rPr>
                <a:t> </a:t>
              </a: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Tibero 6 FixSet07</a:t>
              </a:r>
              <a:b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</a:b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(Current Version)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9FF89F45-8B02-43A5-9160-0082AF9C53BA}"/>
                </a:ext>
              </a:extLst>
            </p:cNvPr>
            <p:cNvSpPr/>
            <p:nvPr/>
          </p:nvSpPr>
          <p:spPr>
            <a:xfrm>
              <a:off x="3751240" y="5497240"/>
              <a:ext cx="2233364" cy="69796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1" i="0" u="none" strike="noStrike" kern="0" cap="none" spc="-100" normalizeH="0" baseline="0" noProof="0" dirty="0">
                  <a:ln>
                    <a:noFill/>
                  </a:ln>
                  <a:solidFill>
                    <a:srgbClr val="064B8B"/>
                  </a:solidFill>
                  <a:effectLst/>
                  <a:uLnTx/>
                  <a:uFillTx/>
                </a:rPr>
                <a:t>Held by only 2 companies in the world. TAC* vs RAC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(‘08)</a:t>
              </a: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Tx/>
                <a:buNone/>
                <a:tabLst/>
                <a:defRPr/>
              </a:pPr>
              <a:r>
                <a:rPr kumimoji="1" lang="en-US" altLang="ko-KR" sz="9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</a:t>
              </a:r>
            </a:p>
            <a:p>
              <a:r>
                <a:rPr kumimoji="1" lang="en-US" altLang="ko-KR" sz="1200" kern="0" spc="-1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* Tibero Active Cluster</a:t>
              </a:r>
              <a:endParaRPr kumimoji="1" lang="ko-KR" altLang="en-US" sz="1200" kern="0" spc="-100" dirty="0">
                <a:solidFill>
                  <a:srgbClr val="000000">
                    <a:lumMod val="75000"/>
                    <a:lumOff val="25000"/>
                  </a:srgbClr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23CB81C-F732-4335-BB43-37E27F378B94}"/>
                </a:ext>
              </a:extLst>
            </p:cNvPr>
            <p:cNvSpPr/>
            <p:nvPr/>
          </p:nvSpPr>
          <p:spPr>
            <a:xfrm>
              <a:off x="6362631" y="5497241"/>
              <a:ext cx="2171252" cy="862186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Registered as Magic Quadrant,</a:t>
              </a:r>
              <a:b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</a:b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Gartner 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(‘15)</a:t>
              </a: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endParaRP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1" i="0" u="none" strike="noStrike" kern="0" cap="none" spc="-100" normalizeH="0" baseline="0" noProof="0" dirty="0">
                  <a:ln>
                    <a:noFill/>
                  </a:ln>
                  <a:solidFill>
                    <a:srgbClr val="064B8B"/>
                  </a:solidFill>
                  <a:effectLst/>
                  <a:uLnTx/>
                  <a:uFillTx/>
                </a:rPr>
                <a:t>Hyundai Motor Group's DB conversion contract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(’19)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F4351221-3CBA-4211-8CCE-569C70F07E73}"/>
                </a:ext>
              </a:extLst>
            </p:cNvPr>
            <p:cNvSpPr/>
            <p:nvPr/>
          </p:nvSpPr>
          <p:spPr>
            <a:xfrm>
              <a:off x="8620332" y="5497240"/>
              <a:ext cx="2194858" cy="944299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kern="0" spc="-1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Corporate spin off, </a:t>
              </a:r>
              <a:r>
                <a:rPr kumimoji="1" lang="en-US" altLang="ko-KR" sz="1200" kern="0" spc="-100" dirty="0" err="1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TmaxData</a:t>
              </a:r>
              <a:r>
                <a:rPr kumimoji="1" lang="en-US" altLang="ko-KR" sz="1200" kern="0" spc="-100" dirty="0">
                  <a:solidFill>
                    <a:srgbClr val="000000">
                      <a:lumMod val="75000"/>
                      <a:lumOff val="25000"/>
                    </a:srgbClr>
                  </a:solidFill>
                </a:rPr>
                <a:t> (‘20)</a:t>
              </a: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endParaRP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1" i="0" u="none" strike="noStrike" kern="0" cap="none" spc="-100" normalizeH="0" baseline="0" noProof="0" dirty="0">
                  <a:ln>
                    <a:noFill/>
                  </a:ln>
                  <a:solidFill>
                    <a:srgbClr val="064B8B"/>
                  </a:solidFill>
                  <a:effectLst/>
                  <a:uLnTx/>
                  <a:uFillTx/>
                </a:rPr>
                <a:t>Samsung, KT, </a:t>
              </a:r>
              <a:r>
                <a:rPr kumimoji="1" lang="ko-KR" altLang="en-US" sz="1200" b="1" i="0" u="none" strike="noStrike" kern="0" cap="none" spc="-100" normalizeH="0" baseline="0" noProof="0" dirty="0">
                  <a:ln>
                    <a:noFill/>
                  </a:ln>
                  <a:solidFill>
                    <a:srgbClr val="064B8B"/>
                  </a:solidFill>
                  <a:effectLst/>
                  <a:uLnTx/>
                  <a:uFillTx/>
                </a:rPr>
                <a:t> </a:t>
              </a:r>
              <a:r>
                <a:rPr kumimoji="1" lang="en-US" altLang="ko-KR" sz="1200" b="1" i="0" u="none" strike="noStrike" kern="0" cap="none" spc="-100" normalizeH="0" baseline="0" noProof="0" dirty="0">
                  <a:ln>
                    <a:noFill/>
                  </a:ln>
                  <a:solidFill>
                    <a:srgbClr val="064B8B"/>
                  </a:solidFill>
                  <a:effectLst/>
                  <a:uLnTx/>
                  <a:uFillTx/>
                </a:rPr>
                <a:t>DB Win-back Contract</a:t>
              </a:r>
              <a:r>
                <a:rPr kumimoji="1" lang="ko-KR" altLang="en-US" sz="1200" b="1" i="0" u="none" strike="noStrike" kern="0" cap="none" spc="-100" normalizeH="0" baseline="0" noProof="0" dirty="0">
                  <a:ln>
                    <a:noFill/>
                  </a:ln>
                  <a:solidFill>
                    <a:srgbClr val="064B8B"/>
                  </a:solidFill>
                  <a:effectLst/>
                  <a:uLnTx/>
                  <a:uFillTx/>
                </a:rPr>
                <a:t> 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(‘20)</a:t>
              </a: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endPara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</a:endParaRPr>
            </a:p>
            <a:p>
              <a:pPr marL="90488" marR="0" lvl="0" indent="-90488" defTabSz="685783" eaLnBrk="0" fontAlgn="base" latinLnBrk="1" hangingPunct="0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Pct val="98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Tibero Reference</a:t>
              </a:r>
              <a:r>
                <a:rPr kumimoji="1" lang="ko-KR" altLang="en-US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 </a:t>
              </a:r>
              <a:r>
                <a:rPr kumimoji="1" lang="en-US" altLang="ko-KR" sz="12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Over 7,000 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</a:rPr>
                <a:t>(‘21)</a:t>
              </a:r>
            </a:p>
          </p:txBody>
        </p:sp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7AEBC558-9466-4276-9D68-B32A58C6D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848"/>
            <a:stretch/>
          </p:blipFill>
          <p:spPr>
            <a:xfrm>
              <a:off x="6887624" y="3722553"/>
              <a:ext cx="781363" cy="641908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DB3FB709-5E49-4CDA-A6A4-457BE4810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191"/>
            <a:stretch/>
          </p:blipFill>
          <p:spPr>
            <a:xfrm>
              <a:off x="9302682" y="3726518"/>
              <a:ext cx="681666" cy="564476"/>
            </a:xfrm>
            <a:prstGeom prst="rect">
              <a:avLst/>
            </a:pr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BEC32140-D1C3-49AB-BD75-7A8E3562D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67"/>
            <a:stretch/>
          </p:blipFill>
          <p:spPr>
            <a:xfrm>
              <a:off x="4524652" y="3755253"/>
              <a:ext cx="714445" cy="610371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7CF918F2-2E29-4D2B-90E8-096EAD92C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28"/>
            <a:stretch/>
          </p:blipFill>
          <p:spPr>
            <a:xfrm>
              <a:off x="2117210" y="3713828"/>
              <a:ext cx="735381" cy="580005"/>
            </a:xfrm>
            <a:prstGeom prst="rect">
              <a:avLst/>
            </a:prstGeom>
          </p:spPr>
        </p:pic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4F69F3E3-8135-470A-8B6D-84C1C76D4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410"/>
            <a:stretch/>
          </p:blipFill>
          <p:spPr>
            <a:xfrm>
              <a:off x="2549420" y="3714282"/>
              <a:ext cx="348862" cy="263706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779950-FA71-4D5C-9ADF-6FE65D4692AB}"/>
                </a:ext>
              </a:extLst>
            </p:cNvPr>
            <p:cNvSpPr txBox="1"/>
            <p:nvPr/>
          </p:nvSpPr>
          <p:spPr>
            <a:xfrm>
              <a:off x="1742866" y="4959705"/>
              <a:ext cx="1477462" cy="30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-120" normalizeH="0" baseline="0" noProof="0" dirty="0">
                  <a:ln>
                    <a:noFill/>
                  </a:ln>
                  <a:solidFill>
                    <a:srgbClr val="68B6C0"/>
                  </a:solidFill>
                  <a:effectLst/>
                  <a:uLnTx/>
                  <a:uFillTx/>
                </a:rPr>
                <a:t>Specializing in DB</a:t>
              </a:r>
              <a:endParaRPr kumimoji="1" lang="ko-KR" altLang="en-US" sz="1600" b="1" i="0" u="none" strike="noStrike" kern="0" cap="none" spc="-120" normalizeH="0" baseline="0" noProof="0" dirty="0">
                <a:ln>
                  <a:noFill/>
                </a:ln>
                <a:solidFill>
                  <a:srgbClr val="68B6C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9C731D-7317-4221-BD29-F42A8A209A31}"/>
                </a:ext>
              </a:extLst>
            </p:cNvPr>
            <p:cNvSpPr/>
            <p:nvPr/>
          </p:nvSpPr>
          <p:spPr>
            <a:xfrm>
              <a:off x="4284033" y="3453442"/>
              <a:ext cx="1195685" cy="1195686"/>
            </a:xfrm>
            <a:prstGeom prst="ellipse">
              <a:avLst/>
            </a:prstGeom>
            <a:noFill/>
            <a:ln w="76200" cap="flat" cmpd="sng" algn="ctr">
              <a:solidFill>
                <a:srgbClr val="00709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E5514316-285B-4433-9A9A-27BFFDBD2AE1}"/>
                </a:ext>
              </a:extLst>
            </p:cNvPr>
            <p:cNvCxnSpPr>
              <a:cxnSpLocks/>
              <a:stCxn id="155" idx="4"/>
              <a:endCxn id="157" idx="0"/>
            </p:cNvCxnSpPr>
            <p:nvPr/>
          </p:nvCxnSpPr>
          <p:spPr>
            <a:xfrm>
              <a:off x="4881876" y="4649128"/>
              <a:ext cx="0" cy="91983"/>
            </a:xfrm>
            <a:prstGeom prst="line">
              <a:avLst/>
            </a:prstGeom>
            <a:noFill/>
            <a:ln w="12700" cap="flat" cmpd="sng" algn="ctr">
              <a:solidFill>
                <a:srgbClr val="007095"/>
              </a:solidFill>
              <a:prstDash val="solid"/>
            </a:ln>
            <a:effectLst/>
          </p:spPr>
        </p:cxn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5C89DBD-3833-42C6-A955-27F664A974BF}"/>
                </a:ext>
              </a:extLst>
            </p:cNvPr>
            <p:cNvSpPr/>
            <p:nvPr/>
          </p:nvSpPr>
          <p:spPr>
            <a:xfrm>
              <a:off x="4823519" y="4741111"/>
              <a:ext cx="116713" cy="116713"/>
            </a:xfrm>
            <a:prstGeom prst="ellipse">
              <a:avLst/>
            </a:prstGeom>
            <a:solidFill>
              <a:srgbClr val="00709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C19136A-E38A-44F0-ABC7-51818090A86F}"/>
                </a:ext>
              </a:extLst>
            </p:cNvPr>
            <p:cNvSpPr txBox="1"/>
            <p:nvPr/>
          </p:nvSpPr>
          <p:spPr>
            <a:xfrm>
              <a:off x="3837896" y="4959000"/>
              <a:ext cx="2066792" cy="520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-120" normalizeH="0" baseline="0" noProof="0" dirty="0">
                  <a:ln>
                    <a:noFill/>
                  </a:ln>
                  <a:solidFill>
                    <a:srgbClr val="007095"/>
                  </a:solidFill>
                  <a:effectLst/>
                  <a:uLnTx/>
                  <a:uFillTx/>
                </a:rPr>
                <a:t>The Representative of DB</a:t>
              </a:r>
            </a:p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kern="0" spc="-120" dirty="0">
                  <a:solidFill>
                    <a:srgbClr val="007095"/>
                  </a:solidFill>
                </a:rPr>
                <a:t>In Korea</a:t>
              </a:r>
              <a:endParaRPr kumimoji="1" lang="ko-KR" altLang="en-US" sz="1600" b="1" i="0" u="none" strike="noStrike" kern="0" cap="none" spc="-120" normalizeH="0" baseline="0" noProof="0" dirty="0">
                <a:ln>
                  <a:noFill/>
                </a:ln>
                <a:solidFill>
                  <a:srgbClr val="007095"/>
                </a:solidFill>
                <a:effectLst/>
                <a:uLnTx/>
                <a:uFillTx/>
              </a:endParaRPr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42FCDC72-42B5-4301-8FE9-0C58A04C77E1}"/>
                </a:ext>
              </a:extLst>
            </p:cNvPr>
            <p:cNvGrpSpPr/>
            <p:nvPr/>
          </p:nvGrpSpPr>
          <p:grpSpPr>
            <a:xfrm>
              <a:off x="6680463" y="3453443"/>
              <a:ext cx="1195685" cy="1404385"/>
              <a:chOff x="1547092" y="1869274"/>
              <a:chExt cx="1106424" cy="1299542"/>
            </a:xfrm>
          </p:grpSpPr>
          <p:sp>
            <p:nvSpPr>
              <p:cNvPr id="152" name="타원 151">
                <a:extLst>
                  <a:ext uri="{FF2B5EF4-FFF2-40B4-BE49-F238E27FC236}">
                    <a16:creationId xmlns:a16="http://schemas.microsoft.com/office/drawing/2014/main" id="{ED1CE1C3-0BCA-42B2-A5B8-62EA851CF094}"/>
                  </a:ext>
                </a:extLst>
              </p:cNvPr>
              <p:cNvSpPr/>
              <p:nvPr/>
            </p:nvSpPr>
            <p:spPr>
              <a:xfrm>
                <a:off x="1547092" y="1869274"/>
                <a:ext cx="1106424" cy="1106424"/>
              </a:xfrm>
              <a:prstGeom prst="ellipse">
                <a:avLst/>
              </a:prstGeom>
              <a:noFill/>
              <a:ln w="76200" cap="flat" cmpd="sng" algn="ctr">
                <a:solidFill>
                  <a:srgbClr val="00448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B3EC6E42-6163-409F-AD78-7DEB4ECB11BA}"/>
                  </a:ext>
                </a:extLst>
              </p:cNvPr>
              <p:cNvCxnSpPr>
                <a:cxnSpLocks/>
                <a:stCxn id="152" idx="4"/>
                <a:endCxn id="154" idx="0"/>
              </p:cNvCxnSpPr>
              <p:nvPr/>
            </p:nvCxnSpPr>
            <p:spPr>
              <a:xfrm>
                <a:off x="2100304" y="2975698"/>
                <a:ext cx="0" cy="85118"/>
              </a:xfrm>
              <a:prstGeom prst="line">
                <a:avLst/>
              </a:prstGeom>
              <a:noFill/>
              <a:ln w="12700" cap="flat" cmpd="sng" algn="ctr">
                <a:solidFill>
                  <a:srgbClr val="00448D"/>
                </a:solidFill>
                <a:prstDash val="solid"/>
              </a:ln>
              <a:effectLst/>
            </p:spPr>
          </p:cxn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C683C9C2-5BC0-40E0-BA0A-0E6E7604FC34}"/>
                  </a:ext>
                </a:extLst>
              </p:cNvPr>
              <p:cNvSpPr/>
              <p:nvPr/>
            </p:nvSpPr>
            <p:spPr>
              <a:xfrm>
                <a:off x="2046304" y="3060816"/>
                <a:ext cx="108000" cy="108000"/>
              </a:xfrm>
              <a:prstGeom prst="ellipse">
                <a:avLst/>
              </a:prstGeom>
              <a:solidFill>
                <a:srgbClr val="00448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E691083-AC77-4788-98D7-E69FE6BD6827}"/>
                </a:ext>
              </a:extLst>
            </p:cNvPr>
            <p:cNvSpPr txBox="1"/>
            <p:nvPr/>
          </p:nvSpPr>
          <p:spPr>
            <a:xfrm>
              <a:off x="6521722" y="4959000"/>
              <a:ext cx="1492003" cy="30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kern="0" spc="-120" dirty="0">
                  <a:solidFill>
                    <a:srgbClr val="00448D"/>
                  </a:solidFill>
                </a:rPr>
                <a:t>Proof Technology</a:t>
              </a:r>
              <a:endParaRPr kumimoji="1" lang="ko-KR" altLang="en-US" sz="1600" b="0" i="0" u="none" strike="noStrike" kern="0" cap="none" spc="-120" normalizeH="0" baseline="0" noProof="0" dirty="0">
                <a:ln>
                  <a:noFill/>
                </a:ln>
                <a:solidFill>
                  <a:srgbClr val="00448D"/>
                </a:solidFill>
                <a:effectLst/>
                <a:uLnTx/>
                <a:uFillTx/>
              </a:endParaRPr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D111522A-96F3-4D09-A0A7-6708C9FC2777}"/>
                </a:ext>
              </a:extLst>
            </p:cNvPr>
            <p:cNvGrpSpPr/>
            <p:nvPr/>
          </p:nvGrpSpPr>
          <p:grpSpPr>
            <a:xfrm>
              <a:off x="9018537" y="3456808"/>
              <a:ext cx="1195685" cy="1404385"/>
              <a:chOff x="1547092" y="1869274"/>
              <a:chExt cx="1106424" cy="1299542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796C60F9-49D7-4DC1-A8B3-059574D101DD}"/>
                  </a:ext>
                </a:extLst>
              </p:cNvPr>
              <p:cNvSpPr/>
              <p:nvPr/>
            </p:nvSpPr>
            <p:spPr>
              <a:xfrm>
                <a:off x="1547092" y="1869274"/>
                <a:ext cx="1106424" cy="1106424"/>
              </a:xfrm>
              <a:prstGeom prst="ellipse">
                <a:avLst/>
              </a:prstGeom>
              <a:noFill/>
              <a:ln w="76200" cap="flat" cmpd="sng" algn="ctr">
                <a:solidFill>
                  <a:srgbClr val="20386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42D60F6E-A27C-458C-B453-A761DB885605}"/>
                  </a:ext>
                </a:extLst>
              </p:cNvPr>
              <p:cNvCxnSpPr>
                <a:cxnSpLocks/>
                <a:stCxn id="149" idx="4"/>
                <a:endCxn id="151" idx="0"/>
              </p:cNvCxnSpPr>
              <p:nvPr/>
            </p:nvCxnSpPr>
            <p:spPr>
              <a:xfrm>
                <a:off x="2100304" y="2975698"/>
                <a:ext cx="0" cy="85118"/>
              </a:xfrm>
              <a:prstGeom prst="line">
                <a:avLst/>
              </a:prstGeom>
              <a:noFill/>
              <a:ln w="12700" cap="flat" cmpd="sng" algn="ctr">
                <a:solidFill>
                  <a:srgbClr val="203864"/>
                </a:solidFill>
                <a:prstDash val="solid"/>
              </a:ln>
              <a:effectLst/>
            </p:spPr>
          </p:cxnSp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9CF214E1-B351-4F53-838D-5CC9DB3AAE21}"/>
                  </a:ext>
                </a:extLst>
              </p:cNvPr>
              <p:cNvSpPr/>
              <p:nvPr/>
            </p:nvSpPr>
            <p:spPr>
              <a:xfrm>
                <a:off x="2046304" y="3060816"/>
                <a:ext cx="108000" cy="108000"/>
              </a:xfrm>
              <a:prstGeom prst="ellipse">
                <a:avLst/>
              </a:prstGeom>
              <a:solidFill>
                <a:srgbClr val="20386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D03BB26-C823-40A2-9A52-BCDA9CF4CA07}"/>
                </a:ext>
              </a:extLst>
            </p:cNvPr>
            <p:cNvSpPr txBox="1"/>
            <p:nvPr/>
          </p:nvSpPr>
          <p:spPr>
            <a:xfrm>
              <a:off x="8791805" y="4962366"/>
              <a:ext cx="1628003" cy="301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kern="0" spc="-120" dirty="0">
                  <a:solidFill>
                    <a:srgbClr val="003366"/>
                  </a:solidFill>
                </a:rPr>
                <a:t>Continuous</a:t>
              </a:r>
              <a:r>
                <a:rPr kumimoji="1" lang="ko-KR" altLang="en-US" sz="1600" b="1" kern="0" spc="-120" dirty="0">
                  <a:solidFill>
                    <a:srgbClr val="003366"/>
                  </a:solidFill>
                </a:rPr>
                <a:t> </a:t>
              </a:r>
              <a:r>
                <a:rPr kumimoji="1" lang="en-US" altLang="ko-KR" sz="1600" b="1" kern="0" spc="-120" dirty="0">
                  <a:solidFill>
                    <a:srgbClr val="003366"/>
                  </a:solidFill>
                </a:rPr>
                <a:t>Growth</a:t>
              </a:r>
              <a:endParaRPr kumimoji="1" lang="ko-KR" altLang="en-US" sz="1600" b="0" i="0" u="none" strike="noStrike" kern="0" cap="none" spc="-1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1" name="Rectangle 63">
            <a:extLst>
              <a:ext uri="{FF2B5EF4-FFF2-40B4-BE49-F238E27FC236}">
                <a16:creationId xmlns:a16="http://schemas.microsoft.com/office/drawing/2014/main" id="{B3649F78-9801-42B0-BFC8-1E8BCB84A1AC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200" spc="-150" dirty="0" err="1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TmaxData</a:t>
            </a:r>
            <a:r>
              <a:rPr lang="en-US" altLang="en-US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, Rapid Growth</a:t>
            </a:r>
          </a:p>
        </p:txBody>
      </p:sp>
    </p:spTree>
    <p:extLst>
      <p:ext uri="{BB962C8B-B14F-4D97-AF65-F5344CB8AC3E}">
        <p14:creationId xmlns:p14="http://schemas.microsoft.com/office/powerpoint/2010/main" val="369047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실외, 하늘, 건물, 키큰이(가) 표시된 사진&#10;&#10;자동 생성된 설명">
            <a:extLst>
              <a:ext uri="{FF2B5EF4-FFF2-40B4-BE49-F238E27FC236}">
                <a16:creationId xmlns:a16="http://schemas.microsoft.com/office/drawing/2014/main" id="{159B4C49-C7E7-461D-B5DF-BE2A1EFAF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" b="58077"/>
          <a:stretch/>
        </p:blipFill>
        <p:spPr>
          <a:xfrm>
            <a:off x="826" y="3465095"/>
            <a:ext cx="12191175" cy="3408000"/>
          </a:xfrm>
          <a:prstGeom prst="rect">
            <a:avLst/>
          </a:prstGeom>
        </p:spPr>
      </p:pic>
      <p:pic>
        <p:nvPicPr>
          <p:cNvPr id="8" name="그림 7" descr="물고기이(가) 표시된 사진&#10;&#10;자동 생성된 설명">
            <a:extLst>
              <a:ext uri="{FF2B5EF4-FFF2-40B4-BE49-F238E27FC236}">
                <a16:creationId xmlns:a16="http://schemas.microsoft.com/office/drawing/2014/main" id="{F0253A09-AF80-4A1E-9721-EAAF24FA3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695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D8883D-40A4-4461-94A3-6E118DE27E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19" y="2887258"/>
            <a:ext cx="376281" cy="37628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6722B0E-DF9F-492B-845D-ED1EF59521B9}"/>
              </a:ext>
            </a:extLst>
          </p:cNvPr>
          <p:cNvSpPr txBox="1">
            <a:spLocks/>
          </p:cNvSpPr>
          <p:nvPr/>
        </p:nvSpPr>
        <p:spPr>
          <a:xfrm>
            <a:off x="349716" y="2877419"/>
            <a:ext cx="11492568" cy="821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10000"/>
              </a:lnSpc>
              <a:defRPr/>
            </a:pPr>
            <a:r>
              <a:rPr lang="en-US" altLang="ko-KR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r>
              <a:rPr lang="ko-KR" altLang="en-US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</a:t>
            </a:r>
            <a:r>
              <a:rPr lang="ko-KR" altLang="en-US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667" b="1" spc="-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Tibero</a:t>
            </a:r>
          </a:p>
        </p:txBody>
      </p:sp>
      <p:pic>
        <p:nvPicPr>
          <p:cNvPr id="14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A3C03C-7B46-452A-A38E-A21E1C39A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74" y="6314700"/>
            <a:ext cx="1521452" cy="4064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99285B-C005-479E-B35E-ED25B2601E8E}"/>
              </a:ext>
            </a:extLst>
          </p:cNvPr>
          <p:cNvSpPr txBox="1"/>
          <p:nvPr/>
        </p:nvSpPr>
        <p:spPr>
          <a:xfrm>
            <a:off x="5413418" y="2571996"/>
            <a:ext cx="130414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Chapter 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227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B1290D75-7BDE-4EE8-B07B-2DEA54AA27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1F3BFD8-3665-4069-90B7-72490035595A}"/>
              </a:ext>
            </a:extLst>
          </p:cNvPr>
          <p:cNvSpPr txBox="1"/>
          <p:nvPr/>
        </p:nvSpPr>
        <p:spPr>
          <a:xfrm>
            <a:off x="381000" y="696114"/>
            <a:ext cx="114300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2060"/>
                </a:solidFill>
                <a:latin typeface="+mn-ea"/>
              </a:rPr>
              <a:t>Tibero 6 is a high-performance, highly secure, highly scalable relational database management system (RDBMS) for enterprises that want to fully leverage their mission-critical data.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170CA29-0047-4ECB-B065-163FBFFBD9C2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Tibero Overview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2808ED-4D54-44D6-BF91-A1895D1DD204}"/>
              </a:ext>
            </a:extLst>
          </p:cNvPr>
          <p:cNvGrpSpPr/>
          <p:nvPr/>
        </p:nvGrpSpPr>
        <p:grpSpPr>
          <a:xfrm>
            <a:off x="327290" y="1556965"/>
            <a:ext cx="11497369" cy="4745778"/>
            <a:chOff x="244244" y="1338222"/>
            <a:chExt cx="8625465" cy="3560340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E24BDF7A-6C73-4D11-9790-5BD7F9A8219D}"/>
                </a:ext>
              </a:extLst>
            </p:cNvPr>
            <p:cNvGrpSpPr/>
            <p:nvPr/>
          </p:nvGrpSpPr>
          <p:grpSpPr>
            <a:xfrm>
              <a:off x="244244" y="1361744"/>
              <a:ext cx="8625465" cy="3536818"/>
              <a:chOff x="275740" y="1362006"/>
              <a:chExt cx="8625465" cy="353681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AB5C6F38-C1E4-412E-BB89-C6845D10F1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75740" y="1739002"/>
                <a:ext cx="1848757" cy="2637223"/>
                <a:chOff x="3317226" y="2513307"/>
                <a:chExt cx="1746110" cy="2135695"/>
              </a:xfrm>
            </p:grpSpPr>
            <p:pic>
              <p:nvPicPr>
                <p:cNvPr id="178" name="Picture 4" descr="E:\work\1111.제품BI\2013\TIBERO_DataBase.png">
                  <a:extLst>
                    <a:ext uri="{FF2B5EF4-FFF2-40B4-BE49-F238E27FC236}">
                      <a16:creationId xmlns:a16="http://schemas.microsoft.com/office/drawing/2014/main" id="{688DC9DA-6653-4A95-BFB5-3D32F68CA8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317226" y="2513307"/>
                  <a:ext cx="1746110" cy="53814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9" name="그림 178">
                  <a:extLst>
                    <a:ext uri="{FF2B5EF4-FFF2-40B4-BE49-F238E27FC236}">
                      <a16:creationId xmlns:a16="http://schemas.microsoft.com/office/drawing/2014/main" id="{B86D50FA-7D81-4E1A-917A-4BBA9D84D5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8490" y="3323224"/>
                  <a:ext cx="1515755" cy="1325778"/>
                </a:xfrm>
                <a:prstGeom prst="rect">
                  <a:avLst/>
                </a:prstGeom>
              </p:spPr>
            </p:pic>
          </p:grp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2C9C2CE4-6969-4677-ADE4-7A1053D900DC}"/>
                  </a:ext>
                </a:extLst>
              </p:cNvPr>
              <p:cNvSpPr/>
              <p:nvPr/>
            </p:nvSpPr>
            <p:spPr>
              <a:xfrm>
                <a:off x="2304218" y="1366820"/>
                <a:ext cx="3212858" cy="935475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gradFill>
                  <a:gsLst>
                    <a:gs pos="27000">
                      <a:srgbClr val="68B6C0"/>
                    </a:gs>
                    <a:gs pos="100000">
                      <a:srgbClr val="68B6C0">
                        <a:alpha val="0"/>
                      </a:srgbClr>
                    </a:gs>
                  </a:gsLst>
                  <a:lin ang="5400000" scaled="1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0" cap="none" spc="0" normalizeH="0" baseline="0" noProof="0">
                  <a:ln>
                    <a:solidFill>
                      <a:srgbClr val="0097F2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26E1648-71E2-41EC-A05E-4BD40E3A8C5F}"/>
                  </a:ext>
                </a:extLst>
              </p:cNvPr>
              <p:cNvSpPr txBox="1"/>
              <p:nvPr/>
            </p:nvSpPr>
            <p:spPr>
              <a:xfrm>
                <a:off x="2311670" y="1851251"/>
                <a:ext cx="3169812" cy="340815"/>
              </a:xfrm>
              <a:prstGeom prst="rect">
                <a:avLst/>
              </a:prstGeom>
              <a:noFill/>
            </p:spPr>
            <p:txBody>
              <a:bodyPr wrap="square" lIns="108000" rtlCol="0">
                <a:spAutoFit/>
              </a:bodyPr>
              <a:lstStyle>
                <a:defPPr>
                  <a:defRPr lang="ko-KR"/>
                </a:defPPr>
                <a:lvl1pPr marL="285750" indent="-285750" latinLnBrk="0">
                  <a:buFont typeface="Wingdings" panose="05000000000000000000" pitchFamily="2" charset="2"/>
                  <a:buChar char="§"/>
                  <a:defRPr b="1">
                    <a:latin typeface="+mn-ea"/>
                  </a:defRPr>
                </a:lvl1pPr>
              </a:lstStyle>
              <a:p>
                <a:pPr marL="87313" marR="0" lvl="0" indent="-87313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i="0" u="none" strike="noStrike" kern="0" cap="none" spc="-10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맑은 고딕"/>
                  </a:rPr>
                  <a:t>Launched Tibero 1.0 </a:t>
                </a:r>
                <a:r>
                  <a:rPr kumimoji="1" lang="en-US" altLang="ko-KR" i="0" u="none" strike="noStrike" kern="0" cap="none" spc="-1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맑은 고딕"/>
                  </a:rPr>
                  <a:t>in 2003</a:t>
                </a:r>
              </a:p>
            </p:txBody>
          </p: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95D95985-03D5-49A7-84F1-DD09F3A89A4D}"/>
                  </a:ext>
                </a:extLst>
              </p:cNvPr>
              <p:cNvGrpSpPr/>
              <p:nvPr/>
            </p:nvGrpSpPr>
            <p:grpSpPr>
              <a:xfrm>
                <a:off x="2303731" y="1362006"/>
                <a:ext cx="3207696" cy="400562"/>
                <a:chOff x="2902691" y="2043592"/>
                <a:chExt cx="5166390" cy="507300"/>
              </a:xfrm>
            </p:grpSpPr>
            <p:sp>
              <p:nvSpPr>
                <p:cNvPr id="176" name="사각형: 둥근 모서리 175">
                  <a:extLst>
                    <a:ext uri="{FF2B5EF4-FFF2-40B4-BE49-F238E27FC236}">
                      <a16:creationId xmlns:a16="http://schemas.microsoft.com/office/drawing/2014/main" id="{7BF71409-1EAB-4EC9-A96E-E627ABF8735A}"/>
                    </a:ext>
                  </a:extLst>
                </p:cNvPr>
                <p:cNvSpPr/>
                <p:nvPr/>
              </p:nvSpPr>
              <p:spPr>
                <a:xfrm>
                  <a:off x="2902691" y="2043592"/>
                  <a:ext cx="5166390" cy="5073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8B6C0"/>
                </a:solidFill>
                <a:ln w="38100" cap="flat" cmpd="sng" algn="ctr">
                  <a:gradFill flip="none" rotWithShape="1">
                    <a:gsLst>
                      <a:gs pos="0">
                        <a:srgbClr val="68B6C0"/>
                      </a:gs>
                      <a:gs pos="100000">
                        <a:srgbClr val="68B6C0"/>
                      </a:gs>
                    </a:gsLst>
                    <a:lin ang="54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 anchorCtr="0"/>
                <a:lstStyle/>
                <a:p>
                  <a:pPr marL="0" marR="0" lvl="0" indent="0" algn="ctr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b="0" i="0" u="none" strike="noStrike" kern="0" cap="none" spc="0" normalizeH="0" baseline="0" noProof="0">
                    <a:ln>
                      <a:solidFill>
                        <a:srgbClr val="0097F2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77" name="Text Box 10">
                  <a:extLst>
                    <a:ext uri="{FF2B5EF4-FFF2-40B4-BE49-F238E27FC236}">
                      <a16:creationId xmlns:a16="http://schemas.microsoft.com/office/drawing/2014/main" id="{E41D6EC0-3149-4DC0-87DC-DE438A0C9AC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1265" y="2165650"/>
                  <a:ext cx="4480091" cy="263183"/>
                </a:xfrm>
                <a:prstGeom prst="rect">
                  <a:avLst/>
                </a:prstGeom>
                <a:noFill/>
                <a:ln w="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0" tIns="0" rIns="0" bIns="0" numCol="1" spcCol="0" rtlCol="0" anchor="ctr" anchorCtr="0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algn="ctr" latinLnBrk="0" hangingPunct="0">
                    <a:lnSpc>
                      <a:spcPct val="100000"/>
                    </a:lnSpc>
                    <a:spcBef>
                      <a:spcPct val="0"/>
                    </a:spcBef>
                    <a:defRPr sz="2000" b="1" spc="-1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30F20"/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defRPr>
                  </a:lvl1pPr>
                  <a:lvl2pPr marL="0" lvl="1" latinLnBrk="0" hangingPunct="0">
                    <a:spcBef>
                      <a:spcPct val="0"/>
                    </a:spcBef>
                    <a:defRPr sz="1400" b="1" spc="-60">
                      <a:ln>
                        <a:solidFill>
                          <a:srgbClr val="062062">
                            <a:alpha val="0"/>
                          </a:srgbClr>
                        </a:solidFill>
                      </a:ln>
                      <a:solidFill>
                        <a:srgbClr val="051721"/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defRPr>
                  </a:lvl2pPr>
                  <a:lvl3pPr>
                    <a:defRPr>
                      <a:cs typeface="뉴티맥스고딕MS"/>
                    </a:defRPr>
                  </a:lvl3pPr>
                  <a:lvl4pPr>
                    <a:defRPr>
                      <a:cs typeface="뉴티맥스고딕MS"/>
                    </a:defRPr>
                  </a:lvl4pPr>
                  <a:lvl5pPr>
                    <a:defRPr>
                      <a:cs typeface="뉴티맥스고딕MS"/>
                    </a:defRPr>
                  </a:lvl5pPr>
                  <a:lvl6pPr>
                    <a:defRPr>
                      <a:cs typeface="뉴티맥스고딕MS"/>
                    </a:defRPr>
                  </a:lvl6pPr>
                  <a:lvl7pPr>
                    <a:defRPr>
                      <a:cs typeface="뉴티맥스고딕MS"/>
                    </a:defRPr>
                  </a:lvl7pPr>
                  <a:lvl8pPr>
                    <a:defRPr>
                      <a:cs typeface="뉴티맥스고딕MS"/>
                    </a:defRPr>
                  </a:lvl8pPr>
                  <a:lvl9pPr>
                    <a:defRPr>
                      <a:cs typeface="뉴티맥스고딕MS"/>
                    </a:defRPr>
                  </a:lvl9pPr>
                </a:lstStyle>
                <a:p>
                  <a:pPr marL="0" marR="0" lvl="1" indent="0" algn="ctr" defTabSz="914400" eaLnBrk="1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1" i="0" u="none" strike="noStrike" kern="0" cap="none" spc="-60" normalizeH="0" baseline="0" noProof="0" dirty="0">
                      <a:ln>
                        <a:solidFill>
                          <a:srgbClr val="0097F2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Korea’s first disk-based RDBMS</a:t>
                  </a:r>
                </a:p>
              </p:txBody>
            </p:sp>
          </p:grp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A1C4A365-B166-4719-9173-D8CEF1D9D4C8}"/>
                  </a:ext>
                </a:extLst>
              </p:cNvPr>
              <p:cNvSpPr/>
              <p:nvPr/>
            </p:nvSpPr>
            <p:spPr>
              <a:xfrm>
                <a:off x="2304218" y="2410063"/>
                <a:ext cx="3212858" cy="935475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gradFill>
                  <a:gsLst>
                    <a:gs pos="28000">
                      <a:srgbClr val="007095"/>
                    </a:gs>
                    <a:gs pos="100000">
                      <a:srgbClr val="007095">
                        <a:alpha val="0"/>
                      </a:srgbClr>
                    </a:gs>
                  </a:gsLst>
                  <a:lin ang="5400000" scaled="1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0" cap="none" spc="0" normalizeH="0" baseline="0" noProof="0">
                  <a:ln>
                    <a:solidFill>
                      <a:srgbClr val="0097F2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A69BD35-E01B-4ADA-884B-C372B1936E49}"/>
                  </a:ext>
                </a:extLst>
              </p:cNvPr>
              <p:cNvSpPr txBox="1"/>
              <p:nvPr/>
            </p:nvSpPr>
            <p:spPr>
              <a:xfrm>
                <a:off x="2311670" y="2894493"/>
                <a:ext cx="3169812" cy="310606"/>
              </a:xfrm>
              <a:prstGeom prst="rect">
                <a:avLst/>
              </a:prstGeom>
              <a:noFill/>
            </p:spPr>
            <p:txBody>
              <a:bodyPr wrap="square" lIns="108000" rtlCol="0">
                <a:spAutoFit/>
              </a:bodyPr>
              <a:lstStyle>
                <a:defPPr>
                  <a:defRPr lang="ko-KR"/>
                </a:defPPr>
                <a:lvl1pPr marL="285750" indent="-285750" latinLnBrk="0">
                  <a:buFont typeface="Wingdings" panose="05000000000000000000" pitchFamily="2" charset="2"/>
                  <a:buChar char="§"/>
                  <a:defRPr b="1">
                    <a:latin typeface="+mn-ea"/>
                  </a:defRPr>
                </a:lvl1pPr>
              </a:lstStyle>
              <a:p>
                <a:pPr marL="87313" marR="0" lvl="0" indent="-87313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맑은 고딕"/>
                  </a:rPr>
                  <a:t>No. 1 DBMS growth rate in </a:t>
                </a:r>
                <a:r>
                  <a:rPr kumimoji="1" lang="en-US" altLang="ko-KR" sz="1600" b="1" i="0" u="none" strike="noStrike" kern="0" cap="none" spc="-100" normalizeH="0" baseline="0" noProof="0" dirty="0" err="1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맑은 고딕"/>
                  </a:rPr>
                  <a:t>th</a:t>
                </a:r>
                <a:r>
                  <a:rPr kumimoji="1" lang="en-US" altLang="ko-KR" sz="1600" kern="0" spc="-100" dirty="0">
                    <a:solidFill>
                      <a:srgbClr val="203864"/>
                    </a:solidFill>
                    <a:latin typeface="맑은 고딕"/>
                  </a:rPr>
                  <a:t>e past 3 years</a:t>
                </a:r>
                <a:endParaRPr kumimoji="1" lang="ko-KR" altLang="en-US" sz="1600" b="1" i="0" u="none" strike="noStrike" kern="0" cap="none" spc="-10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FF87ED4C-1745-4594-8EF9-90E55C17CDCE}"/>
                  </a:ext>
                </a:extLst>
              </p:cNvPr>
              <p:cNvGrpSpPr/>
              <p:nvPr/>
            </p:nvGrpSpPr>
            <p:grpSpPr>
              <a:xfrm>
                <a:off x="2303731" y="2405249"/>
                <a:ext cx="3207696" cy="400562"/>
                <a:chOff x="2902691" y="2043592"/>
                <a:chExt cx="5166390" cy="507300"/>
              </a:xfrm>
            </p:grpSpPr>
            <p:sp>
              <p:nvSpPr>
                <p:cNvPr id="174" name="사각형: 둥근 모서리 173">
                  <a:extLst>
                    <a:ext uri="{FF2B5EF4-FFF2-40B4-BE49-F238E27FC236}">
                      <a16:creationId xmlns:a16="http://schemas.microsoft.com/office/drawing/2014/main" id="{0A00BA46-9E2D-42FA-9989-58ED65051417}"/>
                    </a:ext>
                  </a:extLst>
                </p:cNvPr>
                <p:cNvSpPr/>
                <p:nvPr/>
              </p:nvSpPr>
              <p:spPr>
                <a:xfrm>
                  <a:off x="2902691" y="2043592"/>
                  <a:ext cx="5166390" cy="5073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7095"/>
                </a:solidFill>
                <a:ln w="38100" cap="flat" cmpd="sng" algn="ctr">
                  <a:gradFill flip="none" rotWithShape="1">
                    <a:gsLst>
                      <a:gs pos="0">
                        <a:srgbClr val="007095"/>
                      </a:gs>
                      <a:gs pos="100000">
                        <a:srgbClr val="007095"/>
                      </a:gs>
                    </a:gsLst>
                    <a:lin ang="54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 anchorCtr="0"/>
                <a:lstStyle/>
                <a:p>
                  <a:pPr marL="0" marR="0" lvl="0" indent="0" algn="ctr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b="0" i="0" u="none" strike="noStrike" kern="0" cap="none" spc="0" normalizeH="0" baseline="0" noProof="0">
                    <a:ln>
                      <a:solidFill>
                        <a:srgbClr val="0097F2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75" name="Text Box 10">
                  <a:extLst>
                    <a:ext uri="{FF2B5EF4-FFF2-40B4-BE49-F238E27FC236}">
                      <a16:creationId xmlns:a16="http://schemas.microsoft.com/office/drawing/2014/main" id="{E79A267B-BB7F-4FCC-A94C-CF92919E4D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1266" y="2165650"/>
                  <a:ext cx="4480090" cy="263183"/>
                </a:xfrm>
                <a:prstGeom prst="rect">
                  <a:avLst/>
                </a:prstGeom>
                <a:noFill/>
                <a:ln w="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0" tIns="0" rIns="0" bIns="0" numCol="1" spcCol="0" rtlCol="0" anchor="ctr" anchorCtr="0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algn="ctr" latinLnBrk="0" hangingPunct="0">
                    <a:lnSpc>
                      <a:spcPct val="100000"/>
                    </a:lnSpc>
                    <a:spcBef>
                      <a:spcPct val="0"/>
                    </a:spcBef>
                    <a:defRPr sz="2000" b="1" spc="-1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30F20"/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defRPr>
                  </a:lvl1pPr>
                  <a:lvl2pPr marL="0" lvl="1" latinLnBrk="0" hangingPunct="0">
                    <a:spcBef>
                      <a:spcPct val="0"/>
                    </a:spcBef>
                    <a:defRPr sz="1400" b="1" spc="-60">
                      <a:ln>
                        <a:solidFill>
                          <a:srgbClr val="062062">
                            <a:alpha val="0"/>
                          </a:srgbClr>
                        </a:solidFill>
                      </a:ln>
                      <a:solidFill>
                        <a:srgbClr val="051721"/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defRPr>
                  </a:lvl2pPr>
                  <a:lvl3pPr>
                    <a:defRPr>
                      <a:cs typeface="뉴티맥스고딕MS"/>
                    </a:defRPr>
                  </a:lvl3pPr>
                  <a:lvl4pPr>
                    <a:defRPr>
                      <a:cs typeface="뉴티맥스고딕MS"/>
                    </a:defRPr>
                  </a:lvl4pPr>
                  <a:lvl5pPr>
                    <a:defRPr>
                      <a:cs typeface="뉴티맥스고딕MS"/>
                    </a:defRPr>
                  </a:lvl5pPr>
                  <a:lvl6pPr>
                    <a:defRPr>
                      <a:cs typeface="뉴티맥스고딕MS"/>
                    </a:defRPr>
                  </a:lvl6pPr>
                  <a:lvl7pPr>
                    <a:defRPr>
                      <a:cs typeface="뉴티맥스고딕MS"/>
                    </a:defRPr>
                  </a:lvl7pPr>
                  <a:lvl8pPr>
                    <a:defRPr>
                      <a:cs typeface="뉴티맥스고딕MS"/>
                    </a:defRPr>
                  </a:lvl8pPr>
                  <a:lvl9pPr>
                    <a:defRPr>
                      <a:cs typeface="뉴티맥스고딕MS"/>
                    </a:defRPr>
                  </a:lvl9pPr>
                </a:lstStyle>
                <a:p>
                  <a:pPr marL="0" marR="0" lvl="1" indent="0" algn="ctr" defTabSz="914400" eaLnBrk="1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1" i="0" u="none" strike="noStrike" kern="0" cap="none" spc="-60" normalizeH="0" baseline="0" noProof="0" dirty="0">
                      <a:ln>
                        <a:solidFill>
                          <a:srgbClr val="0097F2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Korea’s the leader of DBMS</a:t>
                  </a:r>
                </a:p>
              </p:txBody>
            </p:sp>
          </p:grp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45987CB0-2242-49A2-B60C-38223E87ADC7}"/>
                  </a:ext>
                </a:extLst>
              </p:cNvPr>
              <p:cNvSpPr/>
              <p:nvPr/>
            </p:nvSpPr>
            <p:spPr>
              <a:xfrm>
                <a:off x="2303731" y="3605528"/>
                <a:ext cx="3213345" cy="1293296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gradFill>
                  <a:gsLst>
                    <a:gs pos="27000">
                      <a:srgbClr val="00448D"/>
                    </a:gs>
                    <a:gs pos="100000">
                      <a:srgbClr val="00448D">
                        <a:alpha val="0"/>
                      </a:srgbClr>
                    </a:gs>
                  </a:gsLst>
                  <a:lin ang="5400000" scaled="1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0" cap="none" spc="0" normalizeH="0" baseline="0" noProof="0">
                  <a:ln>
                    <a:solidFill>
                      <a:srgbClr val="0097F2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0406EF4-C86F-4122-B1F5-4E41127AE8BD}"/>
                  </a:ext>
                </a:extLst>
              </p:cNvPr>
              <p:cNvSpPr txBox="1"/>
              <p:nvPr/>
            </p:nvSpPr>
            <p:spPr>
              <a:xfrm>
                <a:off x="2311670" y="3922525"/>
                <a:ext cx="3169812" cy="738873"/>
              </a:xfrm>
              <a:prstGeom prst="rect">
                <a:avLst/>
              </a:prstGeom>
              <a:noFill/>
            </p:spPr>
            <p:txBody>
              <a:bodyPr wrap="square" lIns="108000" rtlCol="0">
                <a:spAutoFit/>
              </a:bodyPr>
              <a:lstStyle>
                <a:defPPr>
                  <a:defRPr lang="ko-KR"/>
                </a:defPPr>
                <a:lvl1pPr marL="285750" indent="-285750" latinLnBrk="0">
                  <a:buFont typeface="Wingdings" panose="05000000000000000000" pitchFamily="2" charset="2"/>
                  <a:buChar char="§"/>
                  <a:defRPr b="1">
                    <a:latin typeface="+mn-ea"/>
                  </a:defRPr>
                </a:lvl1pPr>
              </a:lstStyle>
              <a:p>
                <a:pPr marL="87313" marR="0" lvl="0" indent="-87313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About 7,000 References (</a:t>
                </a:r>
                <a:r>
                  <a:rPr kumimoji="1" lang="ko-KR" altLang="en-US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’</a:t>
                </a: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21</a:t>
                </a:r>
                <a:r>
                  <a:rPr kumimoji="1" lang="en-US" altLang="ko-KR" sz="1600" kern="0" spc="-100" dirty="0">
                    <a:solidFill>
                      <a:srgbClr val="000000"/>
                    </a:solidFill>
                    <a:latin typeface="맑은 고딕"/>
                  </a:rPr>
                  <a:t>.</a:t>
                </a:r>
                <a:r>
                  <a:rPr kumimoji="1" lang="ko-KR" altLang="en-US" sz="1600" kern="0" spc="-100" dirty="0">
                    <a:solidFill>
                      <a:srgbClr val="000000"/>
                    </a:solidFill>
                    <a:latin typeface="맑은 고딕"/>
                  </a:rPr>
                  <a:t> </a:t>
                </a:r>
                <a:r>
                  <a:rPr kumimoji="1" lang="en-US" altLang="ko-KR" sz="1600" kern="0" spc="-100" dirty="0">
                    <a:solidFill>
                      <a:srgbClr val="000000"/>
                    </a:solidFill>
                    <a:latin typeface="맑은 고딕"/>
                  </a:rPr>
                  <a:t>July)</a:t>
                </a:r>
                <a:endParaRPr kumimoji="1" lang="en-US" altLang="ko-KR" sz="1600" b="1" i="0" u="none" strike="noStrike" kern="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</a:endParaRPr>
              </a:p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1" lang="en-US" altLang="ko-KR" sz="10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 </a:t>
                </a:r>
                <a:endParaRPr kumimoji="1" lang="ko-KR" altLang="en-US" sz="1000" b="1" i="0" u="none" strike="noStrike" kern="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/>
                </a:endParaRPr>
              </a:p>
              <a:p>
                <a:pPr marL="87313" marR="0" lvl="0" indent="-87313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맑은 고딕"/>
                  </a:rPr>
                  <a:t>1,000 Win-Back References</a:t>
                </a:r>
                <a:b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448D"/>
                    </a:solidFill>
                    <a:effectLst/>
                    <a:uLnTx/>
                    <a:uFillTx/>
                    <a:latin typeface="맑은 고딕"/>
                  </a:rPr>
                </a:b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(Oracle</a:t>
                </a:r>
                <a:r>
                  <a:rPr kumimoji="1" lang="ko-KR" altLang="en-US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 </a:t>
                </a: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85%, MS-SQL/DB2</a:t>
                </a:r>
                <a:r>
                  <a:rPr kumimoji="1" lang="ko-KR" altLang="en-US" sz="1600" kern="0" spc="-100" dirty="0">
                    <a:solidFill>
                      <a:srgbClr val="000000"/>
                    </a:solidFill>
                    <a:latin typeface="맑은 고딕"/>
                  </a:rPr>
                  <a:t> </a:t>
                </a:r>
                <a:r>
                  <a:rPr kumimoji="1" lang="en-US" altLang="ko-KR" sz="1600" kern="0" spc="-100" dirty="0">
                    <a:solidFill>
                      <a:srgbClr val="000000"/>
                    </a:solidFill>
                    <a:latin typeface="맑은 고딕"/>
                  </a:rPr>
                  <a:t>etc.</a:t>
                </a:r>
                <a:r>
                  <a:rPr kumimoji="1" lang="ko-KR" altLang="en-US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 </a:t>
                </a: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</a:rPr>
                  <a:t>15%)</a:t>
                </a:r>
              </a:p>
            </p:txBody>
          </p: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51EECB3-99D0-491C-BC9F-9754F82B3570}"/>
                  </a:ext>
                </a:extLst>
              </p:cNvPr>
              <p:cNvGrpSpPr/>
              <p:nvPr/>
            </p:nvGrpSpPr>
            <p:grpSpPr>
              <a:xfrm>
                <a:off x="2296988" y="3443901"/>
                <a:ext cx="3221151" cy="400562"/>
                <a:chOff x="2891830" y="2057044"/>
                <a:chExt cx="5227532" cy="507300"/>
              </a:xfrm>
            </p:grpSpPr>
            <p:sp>
              <p:nvSpPr>
                <p:cNvPr id="172" name="사각형: 둥근 모서리 171">
                  <a:extLst>
                    <a:ext uri="{FF2B5EF4-FFF2-40B4-BE49-F238E27FC236}">
                      <a16:creationId xmlns:a16="http://schemas.microsoft.com/office/drawing/2014/main" id="{7E8AFABC-2760-4761-AD1A-74CC277D7EDC}"/>
                    </a:ext>
                  </a:extLst>
                </p:cNvPr>
                <p:cNvSpPr/>
                <p:nvPr/>
              </p:nvSpPr>
              <p:spPr>
                <a:xfrm>
                  <a:off x="2891830" y="2057044"/>
                  <a:ext cx="5227532" cy="5073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448D"/>
                </a:solidFill>
                <a:ln w="38100" cap="flat" cmpd="sng" algn="ctr">
                  <a:gradFill flip="none" rotWithShape="1">
                    <a:gsLst>
                      <a:gs pos="0">
                        <a:srgbClr val="00448D"/>
                      </a:gs>
                      <a:gs pos="100000">
                        <a:srgbClr val="00448D"/>
                      </a:gs>
                    </a:gsLst>
                    <a:lin ang="54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 anchorCtr="0"/>
                <a:lstStyle/>
                <a:p>
                  <a:pPr marL="0" marR="0" lvl="0" indent="0" algn="ctr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b="0" i="0" u="none" strike="noStrike" kern="0" cap="none" spc="0" normalizeH="0" baseline="0" noProof="0">
                    <a:ln>
                      <a:solidFill>
                        <a:srgbClr val="0097F2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73" name="Text Box 10">
                  <a:extLst>
                    <a:ext uri="{FF2B5EF4-FFF2-40B4-BE49-F238E27FC236}">
                      <a16:creationId xmlns:a16="http://schemas.microsoft.com/office/drawing/2014/main" id="{9DA623A9-70ED-4866-9C3C-52FEDDEF77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1265" y="2165651"/>
                  <a:ext cx="4480091" cy="263183"/>
                </a:xfrm>
                <a:prstGeom prst="rect">
                  <a:avLst/>
                </a:prstGeom>
                <a:noFill/>
                <a:ln w="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0" tIns="0" rIns="0" bIns="0" numCol="1" spcCol="0" rtlCol="0" anchor="ctr" anchorCtr="0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algn="ctr" latinLnBrk="0" hangingPunct="0">
                    <a:lnSpc>
                      <a:spcPct val="100000"/>
                    </a:lnSpc>
                    <a:spcBef>
                      <a:spcPct val="0"/>
                    </a:spcBef>
                    <a:defRPr sz="2000" b="1" spc="-1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30F20"/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defRPr>
                  </a:lvl1pPr>
                  <a:lvl2pPr marL="0" lvl="1" latinLnBrk="0" hangingPunct="0">
                    <a:spcBef>
                      <a:spcPct val="0"/>
                    </a:spcBef>
                    <a:defRPr sz="1400" b="1" spc="-60">
                      <a:ln>
                        <a:solidFill>
                          <a:srgbClr val="062062">
                            <a:alpha val="0"/>
                          </a:srgbClr>
                        </a:solidFill>
                      </a:ln>
                      <a:solidFill>
                        <a:srgbClr val="051721"/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defRPr>
                  </a:lvl2pPr>
                  <a:lvl3pPr>
                    <a:defRPr>
                      <a:cs typeface="뉴티맥스고딕MS"/>
                    </a:defRPr>
                  </a:lvl3pPr>
                  <a:lvl4pPr>
                    <a:defRPr>
                      <a:cs typeface="뉴티맥스고딕MS"/>
                    </a:defRPr>
                  </a:lvl4pPr>
                  <a:lvl5pPr>
                    <a:defRPr>
                      <a:cs typeface="뉴티맥스고딕MS"/>
                    </a:defRPr>
                  </a:lvl5pPr>
                  <a:lvl6pPr>
                    <a:defRPr>
                      <a:cs typeface="뉴티맥스고딕MS"/>
                    </a:defRPr>
                  </a:lvl6pPr>
                  <a:lvl7pPr>
                    <a:defRPr>
                      <a:cs typeface="뉴티맥스고딕MS"/>
                    </a:defRPr>
                  </a:lvl7pPr>
                  <a:lvl8pPr>
                    <a:defRPr>
                      <a:cs typeface="뉴티맥스고딕MS"/>
                    </a:defRPr>
                  </a:lvl8pPr>
                  <a:lvl9pPr>
                    <a:defRPr>
                      <a:cs typeface="뉴티맥스고딕MS"/>
                    </a:defRPr>
                  </a:lvl9pPr>
                </a:lstStyle>
                <a:p>
                  <a:pPr marL="0" marR="0" lvl="1" indent="0" algn="ctr" defTabSz="914400" eaLnBrk="1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1" i="0" u="none" strike="noStrike" kern="0" cap="none" spc="-60" normalizeH="0" baseline="0" noProof="0" dirty="0">
                      <a:ln>
                        <a:solidFill>
                          <a:srgbClr val="0097F2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About 7,000 References</a:t>
                  </a:r>
                  <a:endParaRPr kumimoji="1" lang="ko-KR" altLang="en-US" sz="1800" b="1" i="0" u="none" strike="noStrike" kern="0" cap="none" spc="-60" normalizeH="0" baseline="0" noProof="0" dirty="0">
                    <a:ln>
                      <a:solidFill>
                        <a:srgbClr val="0097F2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A927D4B-A605-4BEC-9911-B3B2F5D276CD}"/>
                  </a:ext>
                </a:extLst>
              </p:cNvPr>
              <p:cNvSpPr/>
              <p:nvPr/>
            </p:nvSpPr>
            <p:spPr>
              <a:xfrm>
                <a:off x="5688347" y="1366820"/>
                <a:ext cx="3212858" cy="3532004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gradFill>
                  <a:gsLst>
                    <a:gs pos="27000">
                      <a:srgbClr val="203864"/>
                    </a:gs>
                    <a:gs pos="100000">
                      <a:srgbClr val="203864">
                        <a:alpha val="0"/>
                      </a:srgbClr>
                    </a:gs>
                  </a:gsLst>
                  <a:lin ang="5400000" scaled="1"/>
                </a:gra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0" i="0" u="none" strike="noStrike" kern="0" cap="none" spc="0" normalizeH="0" baseline="0" noProof="0">
                  <a:ln>
                    <a:solidFill>
                      <a:srgbClr val="0097F2">
                        <a:alpha val="0"/>
                      </a:srgbClr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5E9CE3F-83A3-484E-A0DA-4ACFD13F229B}"/>
                  </a:ext>
                </a:extLst>
              </p:cNvPr>
              <p:cNvSpPr txBox="1"/>
              <p:nvPr/>
            </p:nvSpPr>
            <p:spPr>
              <a:xfrm>
                <a:off x="5695799" y="1851251"/>
                <a:ext cx="3169812" cy="587683"/>
              </a:xfrm>
              <a:prstGeom prst="rect">
                <a:avLst/>
              </a:prstGeom>
              <a:noFill/>
            </p:spPr>
            <p:txBody>
              <a:bodyPr wrap="square" lIns="108000" rtlCol="0">
                <a:spAutoFit/>
              </a:bodyPr>
              <a:lstStyle>
                <a:defPPr>
                  <a:defRPr lang="ko-KR"/>
                </a:defPPr>
                <a:lvl1pPr marL="285750" indent="-285750" latinLnBrk="0">
                  <a:buFont typeface="Wingdings" panose="05000000000000000000" pitchFamily="2" charset="2"/>
                  <a:buChar char="§"/>
                  <a:defRPr b="1">
                    <a:latin typeface="+mn-ea"/>
                  </a:defRPr>
                </a:lvl1pPr>
              </a:lstStyle>
              <a:p>
                <a:pPr marL="88900" marR="0" lvl="0" indent="-8890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>
                    <a:tab pos="88900" algn="l"/>
                  </a:tabLst>
                  <a:defRPr/>
                </a:pP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맑은 고딕"/>
                  </a:rPr>
                  <a:t> Only 2 Companies in the world</a:t>
                </a:r>
                <a:endParaRPr kumimoji="1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/>
                </a:endParaRPr>
              </a:p>
              <a:p>
                <a:pPr marL="88900" marR="0" lvl="0" indent="-88900" defTabSz="91440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§"/>
                  <a:tabLst>
                    <a:tab pos="88900" algn="l"/>
                  </a:tabLst>
                  <a:defRPr/>
                </a:pPr>
                <a:r>
                  <a:rPr kumimoji="1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  <a:latin typeface="맑은 고딕"/>
                  </a:rPr>
                  <a:t> 952 TAC </a:t>
                </a:r>
                <a:r>
                  <a:rPr kumimoji="1" lang="en-US" altLang="ko-KR" sz="1600" kern="0" spc="-100" dirty="0">
                    <a:solidFill>
                      <a:srgbClr val="203864"/>
                    </a:solidFill>
                    <a:latin typeface="맑은 고딕"/>
                  </a:rPr>
                  <a:t>References</a:t>
                </a:r>
                <a:endParaRPr kumimoji="1" lang="ko-KR" altLang="en-US" sz="1600" b="1" i="0" u="none" strike="noStrike" kern="0" cap="none" spc="-100" normalizeH="0" baseline="0" noProof="0" dirty="0">
                  <a:ln>
                    <a:noFill/>
                  </a:ln>
                  <a:solidFill>
                    <a:srgbClr val="203864"/>
                  </a:solidFill>
                  <a:effectLst/>
                  <a:uLnTx/>
                  <a:uFillTx/>
                  <a:latin typeface="맑은 고딕"/>
                </a:endParaRPr>
              </a:p>
            </p:txBody>
          </p:sp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30B38A43-F008-42F5-A4FC-F353120F1972}"/>
                  </a:ext>
                </a:extLst>
              </p:cNvPr>
              <p:cNvGrpSpPr/>
              <p:nvPr/>
            </p:nvGrpSpPr>
            <p:grpSpPr>
              <a:xfrm>
                <a:off x="5687859" y="1362006"/>
                <a:ext cx="3207696" cy="400562"/>
                <a:chOff x="2902691" y="2043592"/>
                <a:chExt cx="5166390" cy="507300"/>
              </a:xfrm>
            </p:grpSpPr>
            <p:sp>
              <p:nvSpPr>
                <p:cNvPr id="170" name="사각형: 둥근 모서리 169">
                  <a:extLst>
                    <a:ext uri="{FF2B5EF4-FFF2-40B4-BE49-F238E27FC236}">
                      <a16:creationId xmlns:a16="http://schemas.microsoft.com/office/drawing/2014/main" id="{E1169C95-9573-45A4-831E-B3F0658A58FE}"/>
                    </a:ext>
                  </a:extLst>
                </p:cNvPr>
                <p:cNvSpPr/>
                <p:nvPr/>
              </p:nvSpPr>
              <p:spPr>
                <a:xfrm>
                  <a:off x="2902691" y="2043592"/>
                  <a:ext cx="5166390" cy="5073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203864"/>
                </a:solidFill>
                <a:ln w="38100" cap="flat" cmpd="sng" algn="ctr">
                  <a:gradFill flip="none" rotWithShape="1">
                    <a:gsLst>
                      <a:gs pos="0">
                        <a:srgbClr val="203864"/>
                      </a:gs>
                      <a:gs pos="100000">
                        <a:srgbClr val="203864"/>
                      </a:gs>
                    </a:gsLst>
                    <a:lin ang="5400000" scaled="1"/>
                    <a:tileRect/>
                  </a:gradFill>
                  <a:prstDash val="solid"/>
                </a:ln>
                <a:effectLst/>
              </p:spPr>
              <p:txBody>
                <a:bodyPr rtlCol="0" anchor="ctr" anchorCtr="0"/>
                <a:lstStyle/>
                <a:p>
                  <a:pPr marL="0" marR="0" lvl="0" indent="0" algn="ctr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b="0" i="0" u="none" strike="noStrike" kern="0" cap="none" spc="0" normalizeH="0" baseline="0" noProof="0">
                    <a:ln>
                      <a:solidFill>
                        <a:srgbClr val="0097F2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71" name="Text Box 10">
                  <a:extLst>
                    <a:ext uri="{FF2B5EF4-FFF2-40B4-BE49-F238E27FC236}">
                      <a16:creationId xmlns:a16="http://schemas.microsoft.com/office/drawing/2014/main" id="{2BD4D24D-137D-4BDA-AC85-C8DE272CC1B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51264" y="2165651"/>
                  <a:ext cx="4716808" cy="263183"/>
                </a:xfrm>
                <a:prstGeom prst="rect">
                  <a:avLst/>
                </a:prstGeom>
                <a:noFill/>
                <a:ln w="0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rot="0" vert="horz" wrap="square" lIns="0" tIns="0" rIns="0" bIns="0" numCol="1" spcCol="0" rtlCol="0" anchor="ctr" anchorCtr="0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algn="ctr" latinLnBrk="0" hangingPunct="0">
                    <a:lnSpc>
                      <a:spcPct val="100000"/>
                    </a:lnSpc>
                    <a:spcBef>
                      <a:spcPct val="0"/>
                    </a:spcBef>
                    <a:defRPr sz="2000" b="1" spc="-10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30F20"/>
                      </a:solidFill>
                      <a:latin typeface="SpoqaHanSans-Bold" panose="020B0800000000000000" pitchFamily="50" charset="-127"/>
                      <a:ea typeface="SpoqaHanSans-Bold" panose="020B0800000000000000" pitchFamily="50" charset="-127"/>
                    </a:defRPr>
                  </a:lvl1pPr>
                  <a:lvl2pPr marL="0" lvl="1" latinLnBrk="0" hangingPunct="0">
                    <a:spcBef>
                      <a:spcPct val="0"/>
                    </a:spcBef>
                    <a:defRPr sz="1400" b="1" spc="-60">
                      <a:ln>
                        <a:solidFill>
                          <a:srgbClr val="062062">
                            <a:alpha val="0"/>
                          </a:srgbClr>
                        </a:solidFill>
                      </a:ln>
                      <a:solidFill>
                        <a:srgbClr val="051721"/>
                      </a:solidFill>
                      <a:latin typeface="SpoqaHanSans-Regular" panose="020B0500000000000000" pitchFamily="50" charset="-127"/>
                      <a:ea typeface="SpoqaHanSans-Regular" panose="020B0500000000000000" pitchFamily="50" charset="-127"/>
                    </a:defRPr>
                  </a:lvl2pPr>
                  <a:lvl3pPr>
                    <a:defRPr>
                      <a:cs typeface="뉴티맥스고딕MS"/>
                    </a:defRPr>
                  </a:lvl3pPr>
                  <a:lvl4pPr>
                    <a:defRPr>
                      <a:cs typeface="뉴티맥스고딕MS"/>
                    </a:defRPr>
                  </a:lvl4pPr>
                  <a:lvl5pPr>
                    <a:defRPr>
                      <a:cs typeface="뉴티맥스고딕MS"/>
                    </a:defRPr>
                  </a:lvl5pPr>
                  <a:lvl6pPr>
                    <a:defRPr>
                      <a:cs typeface="뉴티맥스고딕MS"/>
                    </a:defRPr>
                  </a:lvl6pPr>
                  <a:lvl7pPr>
                    <a:defRPr>
                      <a:cs typeface="뉴티맥스고딕MS"/>
                    </a:defRPr>
                  </a:lvl7pPr>
                  <a:lvl8pPr>
                    <a:defRPr>
                      <a:cs typeface="뉴티맥스고딕MS"/>
                    </a:defRPr>
                  </a:lvl8pPr>
                  <a:lvl9pPr>
                    <a:defRPr>
                      <a:cs typeface="뉴티맥스고딕MS"/>
                    </a:defRPr>
                  </a:lvl9pPr>
                </a:lstStyle>
                <a:p>
                  <a:pPr marL="0" marR="0" lvl="1" indent="0" algn="ctr" defTabSz="914400" eaLnBrk="1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800" b="1" i="0" u="none" strike="noStrike" kern="0" cap="none" spc="-60" normalizeH="0" baseline="0" noProof="0" dirty="0">
                      <a:ln>
                        <a:solidFill>
                          <a:srgbClr val="0097F2">
                            <a:alpha val="0"/>
                          </a:srgbClr>
                        </a:solidFill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Shared Disk-Based TAC* Tech.</a:t>
                  </a:r>
                </a:p>
              </p:txBody>
            </p:sp>
          </p:grp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7B6461F-DFAC-42BA-B196-4AA94EFE8F16}"/>
                  </a:ext>
                </a:extLst>
              </p:cNvPr>
              <p:cNvSpPr txBox="1"/>
              <p:nvPr/>
            </p:nvSpPr>
            <p:spPr>
              <a:xfrm>
                <a:off x="7606722" y="4652603"/>
                <a:ext cx="1177579" cy="196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1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*TAC,</a:t>
                </a:r>
                <a:r>
                  <a:rPr kumimoji="1" lang="ko-KR" altLang="en-US" sz="11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1" lang="en-US" altLang="ko-KR" sz="1100" b="0" i="0" u="none" strike="noStrike" kern="0" cap="none" spc="-10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Tibero</a:t>
                </a:r>
                <a:r>
                  <a:rPr kumimoji="1" lang="en-US" altLang="ko-KR" sz="11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Active Cluster</a:t>
                </a:r>
                <a:endParaRPr kumimoji="1" lang="ko-KR" altLang="en-US" sz="11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88C681EC-5804-4F17-8AC9-61391C581750}"/>
                  </a:ext>
                </a:extLst>
              </p:cNvPr>
              <p:cNvGrpSpPr/>
              <p:nvPr/>
            </p:nvGrpSpPr>
            <p:grpSpPr>
              <a:xfrm>
                <a:off x="5750036" y="2725814"/>
                <a:ext cx="3095521" cy="1824181"/>
                <a:chOff x="5811001" y="2498987"/>
                <a:chExt cx="3095521" cy="1824181"/>
              </a:xfrm>
            </p:grpSpPr>
            <p:pic>
              <p:nvPicPr>
                <p:cNvPr id="113" name="Picture 60" descr="DB">
                  <a:extLst>
                    <a:ext uri="{FF2B5EF4-FFF2-40B4-BE49-F238E27FC236}">
                      <a16:creationId xmlns:a16="http://schemas.microsoft.com/office/drawing/2014/main" id="{13B23895-C4A3-4963-A84C-DFB50DA47D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1153" y="3862963"/>
                  <a:ext cx="697356" cy="4602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A0A2D03-3F6A-4E9E-8758-EEF67345F76B}"/>
                    </a:ext>
                  </a:extLst>
                </p:cNvPr>
                <p:cNvSpPr txBox="1"/>
                <p:nvPr/>
              </p:nvSpPr>
              <p:spPr>
                <a:xfrm>
                  <a:off x="6805015" y="3899131"/>
                  <a:ext cx="790916" cy="1962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Storage</a:t>
                  </a:r>
                  <a:endParaRPr kumimoji="1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15" name="직선 연결선 114">
                  <a:extLst>
                    <a:ext uri="{FF2B5EF4-FFF2-40B4-BE49-F238E27FC236}">
                      <a16:creationId xmlns:a16="http://schemas.microsoft.com/office/drawing/2014/main" id="{C040FF57-B5A0-4CCF-A95A-DD8E19433582}"/>
                    </a:ext>
                  </a:extLst>
                </p:cNvPr>
                <p:cNvCxnSpPr>
                  <a:stCxn id="166" idx="1"/>
                  <a:endCxn id="168" idx="3"/>
                </p:cNvCxnSpPr>
                <p:nvPr/>
              </p:nvCxnSpPr>
              <p:spPr>
                <a:xfrm flipH="1">
                  <a:off x="6721974" y="3194930"/>
                  <a:ext cx="995715" cy="0"/>
                </a:xfrm>
                <a:prstGeom prst="line">
                  <a:avLst/>
                </a:prstGeom>
                <a:noFill/>
                <a:ln w="25400" cap="flat" cmpd="sng" algn="ctr">
                  <a:solidFill>
                    <a:srgbClr val="333399">
                      <a:lumMod val="60000"/>
                      <a:lumOff val="40000"/>
                    </a:srgbClr>
                  </a:solidFill>
                  <a:prstDash val="sysDot"/>
                </a:ln>
                <a:effectLst/>
              </p:spPr>
            </p:cxnSp>
            <p:cxnSp>
              <p:nvCxnSpPr>
                <p:cNvPr id="116" name="직선 연결선 9">
                  <a:extLst>
                    <a:ext uri="{FF2B5EF4-FFF2-40B4-BE49-F238E27FC236}">
                      <a16:creationId xmlns:a16="http://schemas.microsoft.com/office/drawing/2014/main" id="{861E7EF6-3E92-4AE3-858A-83587BA619B3}"/>
                    </a:ext>
                  </a:extLst>
                </p:cNvPr>
                <p:cNvCxnSpPr>
                  <a:cxnSpLocks noChangeShapeType="1"/>
                  <a:stCxn id="168" idx="0"/>
                </p:cNvCxnSpPr>
                <p:nvPr/>
              </p:nvCxnSpPr>
              <p:spPr bwMode="auto">
                <a:xfrm flipH="1" flipV="1">
                  <a:off x="6459973" y="2499720"/>
                  <a:ext cx="965" cy="390448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7" name="직선 연결선 19">
                  <a:extLst>
                    <a:ext uri="{FF2B5EF4-FFF2-40B4-BE49-F238E27FC236}">
                      <a16:creationId xmlns:a16="http://schemas.microsoft.com/office/drawing/2014/main" id="{EAAC7DB5-B8F2-46CE-A139-540A5B6700E2}"/>
                    </a:ext>
                  </a:extLst>
                </p:cNvPr>
                <p:cNvCxnSpPr>
                  <a:cxnSpLocks noChangeShapeType="1"/>
                  <a:stCxn id="168" idx="2"/>
                  <a:endCxn id="113" idx="0"/>
                </p:cNvCxnSpPr>
                <p:nvPr/>
              </p:nvCxnSpPr>
              <p:spPr bwMode="auto">
                <a:xfrm>
                  <a:off x="6460938" y="3499691"/>
                  <a:ext cx="758893" cy="363272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직선 연결선 33">
                  <a:extLst>
                    <a:ext uri="{FF2B5EF4-FFF2-40B4-BE49-F238E27FC236}">
                      <a16:creationId xmlns:a16="http://schemas.microsoft.com/office/drawing/2014/main" id="{3DE5279B-CC02-4587-839B-968C7F9326C7}"/>
                    </a:ext>
                  </a:extLst>
                </p:cNvPr>
                <p:cNvCxnSpPr>
                  <a:cxnSpLocks noChangeShapeType="1"/>
                  <a:stCxn id="113" idx="0"/>
                  <a:endCxn id="166" idx="2"/>
                </p:cNvCxnSpPr>
                <p:nvPr/>
              </p:nvCxnSpPr>
              <p:spPr bwMode="auto">
                <a:xfrm flipV="1">
                  <a:off x="7219832" y="3499691"/>
                  <a:ext cx="758893" cy="363272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직선 연결선 9">
                  <a:extLst>
                    <a:ext uri="{FF2B5EF4-FFF2-40B4-BE49-F238E27FC236}">
                      <a16:creationId xmlns:a16="http://schemas.microsoft.com/office/drawing/2014/main" id="{E937A021-7767-4A89-BC04-703B82250C18}"/>
                    </a:ext>
                  </a:extLst>
                </p:cNvPr>
                <p:cNvCxnSpPr>
                  <a:cxnSpLocks noChangeShapeType="1"/>
                  <a:stCxn id="166" idx="0"/>
                </p:cNvCxnSpPr>
                <p:nvPr/>
              </p:nvCxnSpPr>
              <p:spPr bwMode="auto">
                <a:xfrm flipV="1">
                  <a:off x="7978725" y="2499720"/>
                  <a:ext cx="0" cy="390448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DB4BD679-F4C8-45EF-8C4B-4FB2420886EE}"/>
                    </a:ext>
                  </a:extLst>
                </p:cNvPr>
                <p:cNvGrpSpPr/>
                <p:nvPr/>
              </p:nvGrpSpPr>
              <p:grpSpPr>
                <a:xfrm>
                  <a:off x="6199902" y="2890168"/>
                  <a:ext cx="522072" cy="609523"/>
                  <a:chOff x="6410788" y="2890168"/>
                  <a:chExt cx="648000" cy="609523"/>
                </a:xfrm>
              </p:grpSpPr>
              <p:pic>
                <p:nvPicPr>
                  <p:cNvPr id="168" name="Picture 54" descr="Icon 2007_v1">
                    <a:extLst>
                      <a:ext uri="{FF2B5EF4-FFF2-40B4-BE49-F238E27FC236}">
                        <a16:creationId xmlns:a16="http://schemas.microsoft.com/office/drawing/2014/main" id="{FB3E4914-F907-448C-BB90-D3F85EA918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10788" y="2890168"/>
                    <a:ext cx="648000" cy="6095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9" name="직사각형 168">
                    <a:extLst>
                      <a:ext uri="{FF2B5EF4-FFF2-40B4-BE49-F238E27FC236}">
                        <a16:creationId xmlns:a16="http://schemas.microsoft.com/office/drawing/2014/main" id="{0D1DAF58-21A9-4BA1-A5C2-4A6A43409A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12109" y="3111350"/>
                    <a:ext cx="646679" cy="290444"/>
                  </a:xfrm>
                  <a:prstGeom prst="rect">
                    <a:avLst/>
                  </a:prstGeom>
                  <a:solidFill>
                    <a:srgbClr val="002060">
                      <a:alpha val="80000"/>
                    </a:srgbClr>
                  </a:solidFill>
                  <a:ln>
                    <a:noFill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</a:rPr>
                      <a:t>Tibero</a:t>
                    </a:r>
                  </a:p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</a:rPr>
                      <a:t>#1</a:t>
                    </a:r>
                    <a:endParaRPr kumimoji="1" lang="ko-KR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28" name="그룹 127">
                  <a:extLst>
                    <a:ext uri="{FF2B5EF4-FFF2-40B4-BE49-F238E27FC236}">
                      <a16:creationId xmlns:a16="http://schemas.microsoft.com/office/drawing/2014/main" id="{36F85CDF-F7E9-4FB9-9F0D-CAC9EE2E9231}"/>
                    </a:ext>
                  </a:extLst>
                </p:cNvPr>
                <p:cNvGrpSpPr/>
                <p:nvPr/>
              </p:nvGrpSpPr>
              <p:grpSpPr>
                <a:xfrm>
                  <a:off x="7717689" y="2890168"/>
                  <a:ext cx="522072" cy="609523"/>
                  <a:chOff x="7931894" y="2890168"/>
                  <a:chExt cx="648000" cy="609523"/>
                </a:xfrm>
              </p:grpSpPr>
              <p:pic>
                <p:nvPicPr>
                  <p:cNvPr id="166" name="Picture 54" descr="Icon 2007_v1">
                    <a:extLst>
                      <a:ext uri="{FF2B5EF4-FFF2-40B4-BE49-F238E27FC236}">
                        <a16:creationId xmlns:a16="http://schemas.microsoft.com/office/drawing/2014/main" id="{E28D93DD-8ED4-4B38-A258-D2137D9C4F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31894" y="2890168"/>
                    <a:ext cx="648000" cy="6095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7" name="직사각형 166">
                    <a:extLst>
                      <a:ext uri="{FF2B5EF4-FFF2-40B4-BE49-F238E27FC236}">
                        <a16:creationId xmlns:a16="http://schemas.microsoft.com/office/drawing/2014/main" id="{2C5E9876-72D2-4986-A997-2D3E31BE38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39951" y="3111350"/>
                    <a:ext cx="627260" cy="290444"/>
                  </a:xfrm>
                  <a:prstGeom prst="rect">
                    <a:avLst/>
                  </a:prstGeom>
                  <a:solidFill>
                    <a:srgbClr val="002060">
                      <a:alpha val="80000"/>
                    </a:srgbClr>
                  </a:solidFill>
                  <a:ln>
                    <a:noFill/>
                  </a:ln>
                  <a:effectLst/>
                </p:spPr>
                <p:txBody>
                  <a:bodyPr vert="horz" wrap="none" lIns="0" tIns="0" rIns="0" bIns="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</a:rPr>
                      <a:t>Tibero</a:t>
                    </a:r>
                  </a:p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</a:rPr>
                      <a:t>#2</a:t>
                    </a:r>
                    <a:endParaRPr kumimoji="1" lang="ko-KR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9ABF2871-8091-479F-B443-67D8F0138F9A}"/>
                    </a:ext>
                  </a:extLst>
                </p:cNvPr>
                <p:cNvSpPr txBox="1"/>
                <p:nvPr/>
              </p:nvSpPr>
              <p:spPr>
                <a:xfrm>
                  <a:off x="6316486" y="3668804"/>
                  <a:ext cx="589511" cy="248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defPPr>
                    <a:defRPr lang="ko-KR" altLang="en-US"/>
                  </a:defPPr>
                  <a:lvl1pPr defTabSz="914400" rtl="0" eaLnBrk="1" latinLnBrk="0">
                    <a:lnSpc>
                      <a:spcPct val="105000"/>
                    </a:lnSpc>
                    <a:spcAft>
                      <a:spcPct val="20000"/>
                    </a:spcAft>
                    <a:buClr>
                      <a:srgbClr val="638CAD"/>
                    </a:buClr>
                    <a:defRPr sz="800" b="1">
                      <a:solidFill>
                        <a:schemeClr val="accent2"/>
                      </a:solidFill>
                      <a:latin typeface="맑은 고딕" pitchFamily="50" charset="-127"/>
                      <a:ea typeface="맑은 고딕" pitchFamily="50" charset="-127"/>
                      <a:cs typeface="+mn-cs"/>
                    </a:defRPr>
                  </a:lvl1pPr>
                  <a:lvl2pPr defTabSz="914400" rtl="0" eaLnBrk="1">
                    <a:defRPr>
                      <a:cs typeface="+mn-cs"/>
                    </a:defRPr>
                  </a:lvl2pPr>
                  <a:lvl3pPr defTabSz="914400" rtl="0" eaLnBrk="1">
                    <a:defRPr>
                      <a:cs typeface="+mn-cs"/>
                    </a:defRPr>
                  </a:lvl3pPr>
                  <a:lvl4pPr defTabSz="914400" rtl="0" eaLnBrk="1">
                    <a:defRPr>
                      <a:cs typeface="+mn-cs"/>
                    </a:defRPr>
                  </a:lvl4pPr>
                  <a:lvl5pPr defTabSz="914400" rtl="0" eaLnBrk="1">
                    <a:defRPr>
                      <a:cs typeface="+mn-cs"/>
                    </a:defRPr>
                  </a:lvl5pPr>
                  <a:lvl6pPr defTabSz="914400" rtl="0" eaLnBrk="1">
                    <a:defRPr>
                      <a:cs typeface="+mn-cs"/>
                    </a:defRPr>
                  </a:lvl6pPr>
                  <a:lvl7pPr defTabSz="914400" rtl="0" eaLnBrk="1">
                    <a:defRPr>
                      <a:cs typeface="+mn-cs"/>
                    </a:defRPr>
                  </a:lvl7pPr>
                  <a:lvl8pPr defTabSz="914400" rtl="0" eaLnBrk="1">
                    <a:defRPr>
                      <a:cs typeface="+mn-cs"/>
                    </a:defRPr>
                  </a:lvl8pPr>
                  <a:lvl9pPr defTabSz="914400" rtl="0" eaLnBrk="1">
                    <a:defRPr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rgbClr val="638CAD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Active</a:t>
                  </a:r>
                  <a:endParaRPr kumimoji="1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1BE3FF8-3CB1-4A80-A491-758626C07495}"/>
                    </a:ext>
                  </a:extLst>
                </p:cNvPr>
                <p:cNvSpPr txBox="1"/>
                <p:nvPr/>
              </p:nvSpPr>
              <p:spPr>
                <a:xfrm>
                  <a:off x="7511367" y="3706753"/>
                  <a:ext cx="589511" cy="2482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defPPr>
                    <a:defRPr lang="ko-KR" altLang="en-US"/>
                  </a:defPPr>
                  <a:lvl1pPr defTabSz="914400" rtl="0" eaLnBrk="1" latinLnBrk="0">
                    <a:lnSpc>
                      <a:spcPct val="105000"/>
                    </a:lnSpc>
                    <a:spcAft>
                      <a:spcPct val="20000"/>
                    </a:spcAft>
                    <a:buClr>
                      <a:srgbClr val="638CAD"/>
                    </a:buClr>
                    <a:defRPr sz="800" b="1">
                      <a:solidFill>
                        <a:schemeClr val="accent2"/>
                      </a:solidFill>
                      <a:latin typeface="맑은 고딕" pitchFamily="50" charset="-127"/>
                      <a:ea typeface="맑은 고딕" pitchFamily="50" charset="-127"/>
                      <a:cs typeface="+mn-cs"/>
                    </a:defRPr>
                  </a:lvl1pPr>
                  <a:lvl2pPr defTabSz="914400" rtl="0" eaLnBrk="1">
                    <a:defRPr>
                      <a:cs typeface="+mn-cs"/>
                    </a:defRPr>
                  </a:lvl2pPr>
                  <a:lvl3pPr defTabSz="914400" rtl="0" eaLnBrk="1">
                    <a:defRPr>
                      <a:cs typeface="+mn-cs"/>
                    </a:defRPr>
                  </a:lvl3pPr>
                  <a:lvl4pPr defTabSz="914400" rtl="0" eaLnBrk="1">
                    <a:defRPr>
                      <a:cs typeface="+mn-cs"/>
                    </a:defRPr>
                  </a:lvl4pPr>
                  <a:lvl5pPr defTabSz="914400" rtl="0" eaLnBrk="1">
                    <a:defRPr>
                      <a:cs typeface="+mn-cs"/>
                    </a:defRPr>
                  </a:lvl5pPr>
                  <a:lvl6pPr defTabSz="914400" rtl="0" eaLnBrk="1">
                    <a:defRPr>
                      <a:cs typeface="+mn-cs"/>
                    </a:defRPr>
                  </a:lvl6pPr>
                  <a:lvl7pPr defTabSz="914400" rtl="0" eaLnBrk="1">
                    <a:defRPr>
                      <a:cs typeface="+mn-cs"/>
                    </a:defRPr>
                  </a:lvl7pPr>
                  <a:lvl8pPr defTabSz="914400" rtl="0" eaLnBrk="1">
                    <a:defRPr>
                      <a:cs typeface="+mn-cs"/>
                    </a:defRPr>
                  </a:lvl8pPr>
                  <a:lvl9pPr defTabSz="914400" rtl="0" eaLnBrk="1">
                    <a:defRPr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rgbClr val="638CAD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  <a:cs typeface="+mn-cs"/>
                    </a:rPr>
                    <a:t>Active</a:t>
                  </a:r>
                  <a:endParaRPr kumimoji="1" lang="ko-KR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+mn-cs"/>
                  </a:endParaRPr>
                </a:p>
              </p:txBody>
            </p:sp>
            <p:sp>
              <p:nvSpPr>
                <p:cNvPr id="135" name="Line 13">
                  <a:extLst>
                    <a:ext uri="{FF2B5EF4-FFF2-40B4-BE49-F238E27FC236}">
                      <a16:creationId xmlns:a16="http://schemas.microsoft.com/office/drawing/2014/main" id="{DE35D6E9-4567-45DC-9864-F8299E1C81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25165" y="2498987"/>
                  <a:ext cx="0" cy="390449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36" name="Text Box 15">
                  <a:extLst>
                    <a:ext uri="{FF2B5EF4-FFF2-40B4-BE49-F238E27FC236}">
                      <a16:creationId xmlns:a16="http://schemas.microsoft.com/office/drawing/2014/main" id="{D7D64615-902A-44B7-BC93-C48292EE8D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11001" y="2586917"/>
                  <a:ext cx="578687" cy="1923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rgbClr val="638CAD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Public IP</a:t>
                  </a:r>
                  <a:endParaRPr kumimoji="1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43" name="Text Box 17">
                  <a:extLst>
                    <a:ext uri="{FF2B5EF4-FFF2-40B4-BE49-F238E27FC236}">
                      <a16:creationId xmlns:a16="http://schemas.microsoft.com/office/drawing/2014/main" id="{5D43A5C5-6776-4FDD-B769-BAECFEDC3F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22972" y="2586917"/>
                  <a:ext cx="607550" cy="1923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rgbClr val="638CAD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D4D4D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Virtual IP</a:t>
                  </a:r>
                </a:p>
              </p:txBody>
            </p:sp>
            <p:sp>
              <p:nvSpPr>
                <p:cNvPr id="161" name="Text Box 17">
                  <a:extLst>
                    <a:ext uri="{FF2B5EF4-FFF2-40B4-BE49-F238E27FC236}">
                      <a16:creationId xmlns:a16="http://schemas.microsoft.com/office/drawing/2014/main" id="{C0CFA366-CEE6-4ECF-BD1B-F68DC50445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12474" y="2917286"/>
                  <a:ext cx="774710" cy="1923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rgbClr val="638CAD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맑은 고딕"/>
                      <a:ea typeface="맑은 고딕"/>
                      <a:cs typeface="+mn-cs"/>
                    </a:rPr>
                    <a:t>Interconnect</a:t>
                  </a:r>
                </a:p>
              </p:txBody>
            </p:sp>
            <p:sp>
              <p:nvSpPr>
                <p:cNvPr id="162" name="Line 13">
                  <a:extLst>
                    <a:ext uri="{FF2B5EF4-FFF2-40B4-BE49-F238E27FC236}">
                      <a16:creationId xmlns:a16="http://schemas.microsoft.com/office/drawing/2014/main" id="{25280392-A912-4342-A746-75166EAD5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75281" y="2498987"/>
                  <a:ext cx="0" cy="390449"/>
                </a:xfrm>
                <a:prstGeom prst="line">
                  <a:avLst/>
                </a:prstGeom>
                <a:noFill/>
                <a:ln w="19050">
                  <a:solidFill>
                    <a:srgbClr val="C0C0C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71C086A2-D2D9-4A34-8A11-C4391B619FDC}"/>
                    </a:ext>
                  </a:extLst>
                </p:cNvPr>
                <p:cNvSpPr txBox="1"/>
                <p:nvPr/>
              </p:nvSpPr>
              <p:spPr>
                <a:xfrm>
                  <a:off x="8365126" y="2763338"/>
                  <a:ext cx="443997" cy="484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sz="3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rPr>
                    <a:t>…</a:t>
                  </a:r>
                  <a:endParaRPr kumimoji="1" lang="ko-KR" altLang="en-US" sz="3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7C728CF9-50A6-4F14-B068-08EF0A311F2A}"/>
                    </a:ext>
                  </a:extLst>
                </p:cNvPr>
                <p:cNvSpPr txBox="1"/>
                <p:nvPr/>
              </p:nvSpPr>
              <p:spPr>
                <a:xfrm>
                  <a:off x="8243653" y="2760397"/>
                  <a:ext cx="662869" cy="203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defPPr>
                    <a:defRPr lang="ko-KR"/>
                  </a:defPPr>
                  <a:lvl1pPr latinLnBrk="0">
                    <a:lnSpc>
                      <a:spcPct val="105000"/>
                    </a:lnSpc>
                    <a:spcAft>
                      <a:spcPct val="20000"/>
                    </a:spcAft>
                    <a:buClr>
                      <a:srgbClr val="638CAD"/>
                    </a:buClr>
                    <a:defRPr sz="1200" b="1">
                      <a:solidFill>
                        <a:schemeClr val="accent2"/>
                      </a:solidFill>
                      <a:latin typeface="+mj-ea"/>
                      <a:ea typeface="+mj-ea"/>
                    </a:defRPr>
                  </a:lvl1pPr>
                </a:lstStyle>
                <a:p>
                  <a:pPr marL="0" marR="0" lvl="0" indent="0" algn="ctr" defTabSz="91440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20000"/>
                    </a:spcAft>
                    <a:buClr>
                      <a:srgbClr val="638CAD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1" lang="en-US" altLang="ko-KR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맑은 고딕"/>
                      <a:ea typeface="맑은 고딕"/>
                    </a:rPr>
                    <a:t>Scale</a:t>
                  </a:r>
                  <a:r>
                    <a:rPr kumimoji="1" lang="ko-KR" alt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맑은 고딕"/>
                      <a:ea typeface="맑은 고딕"/>
                    </a:rPr>
                    <a:t> </a:t>
                  </a:r>
                  <a:r>
                    <a:rPr kumimoji="1" lang="en-US" altLang="ko-KR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99"/>
                      </a:solidFill>
                      <a:effectLst/>
                      <a:uLnTx/>
                      <a:uFillTx/>
                      <a:latin typeface="맑은 고딕"/>
                      <a:ea typeface="맑은 고딕"/>
                    </a:rPr>
                    <a:t>Out</a:t>
                  </a:r>
                  <a:endParaRPr kumimoji="1" lang="ko-KR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cxnSp>
              <p:nvCxnSpPr>
                <p:cNvPr id="165" name="직선 연결선 2">
                  <a:extLst>
                    <a:ext uri="{FF2B5EF4-FFF2-40B4-BE49-F238E27FC236}">
                      <a16:creationId xmlns:a16="http://schemas.microsoft.com/office/drawing/2014/main" id="{0142D022-7A5B-4603-83B0-B0C8BFAC270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6008571" y="2499721"/>
                  <a:ext cx="2558640" cy="0"/>
                </a:xfrm>
                <a:prstGeom prst="line">
                  <a:avLst/>
                </a:prstGeom>
                <a:noFill/>
                <a:ln w="19050" algn="ctr">
                  <a:solidFill>
                    <a:srgbClr val="000000"/>
                  </a:solidFill>
                  <a:round/>
                  <a:headEnd type="oval" w="med" len="med"/>
                  <a:tailEnd type="oval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80" name="직사각형 116">
              <a:extLst>
                <a:ext uri="{FF2B5EF4-FFF2-40B4-BE49-F238E27FC236}">
                  <a16:creationId xmlns:a16="http://schemas.microsoft.com/office/drawing/2014/main" id="{CBB389B1-F06C-424B-8CBE-A5FF64C81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189" y="1361742"/>
              <a:ext cx="798694" cy="41656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0558" y="0"/>
                </a:cxn>
                <a:cxn ang="0">
                  <a:pos x="0" y="340045"/>
                </a:cxn>
              </a:cxnLst>
              <a:rect l="l" t="t" r="r" b="b"/>
              <a:pathLst>
                <a:path w="830558" h="340045">
                  <a:moveTo>
                    <a:pt x="0" y="0"/>
                  </a:moveTo>
                  <a:lnTo>
                    <a:pt x="830558" y="0"/>
                  </a:lnTo>
                  <a:lnTo>
                    <a:pt x="0" y="34004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  <a:lumMod val="95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5400000" scaled="1"/>
              <a:tileRect/>
            </a:gradFill>
          </p:spPr>
          <p:txBody>
            <a:bodyPr lIns="90000" tIns="46800" rIns="90000" bIns="46800" anchor="ctr"/>
            <a:lstStyle>
              <a:defPPr>
                <a:defRPr lang="ko-KR" altLang="en-US"/>
              </a:defPPr>
              <a:lvl1pPr marL="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1pPr>
              <a:lvl2pPr marL="457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2pPr>
              <a:lvl3pPr marL="914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3pPr>
              <a:lvl4pPr marL="1371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4pPr>
              <a:lvl5pPr marL="18288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5pPr>
              <a:lvl6pPr marL="22860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6pPr>
              <a:lvl7pPr marL="2743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7pPr>
              <a:lvl8pPr marL="3200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8pPr>
              <a:lvl9pPr marL="3657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9pPr>
            </a:lstStyle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81" name="직사각형 116">
              <a:extLst>
                <a:ext uri="{FF2B5EF4-FFF2-40B4-BE49-F238E27FC236}">
                  <a16:creationId xmlns:a16="http://schemas.microsoft.com/office/drawing/2014/main" id="{7D00D54A-4747-454A-8AED-0197AB689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326" y="2420990"/>
              <a:ext cx="798694" cy="39249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0558" y="0"/>
                </a:cxn>
                <a:cxn ang="0">
                  <a:pos x="0" y="340045"/>
                </a:cxn>
              </a:cxnLst>
              <a:rect l="l" t="t" r="r" b="b"/>
              <a:pathLst>
                <a:path w="830558" h="340045">
                  <a:moveTo>
                    <a:pt x="0" y="0"/>
                  </a:moveTo>
                  <a:lnTo>
                    <a:pt x="830558" y="0"/>
                  </a:lnTo>
                  <a:lnTo>
                    <a:pt x="0" y="34004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  <a:lumMod val="95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5400000" scaled="1"/>
              <a:tileRect/>
            </a:gradFill>
          </p:spPr>
          <p:txBody>
            <a:bodyPr lIns="90000" tIns="46800" rIns="90000" bIns="46800" anchor="ctr"/>
            <a:lstStyle>
              <a:defPPr>
                <a:defRPr lang="ko-KR" altLang="en-US"/>
              </a:defPPr>
              <a:lvl1pPr marL="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1pPr>
              <a:lvl2pPr marL="457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2pPr>
              <a:lvl3pPr marL="914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3pPr>
              <a:lvl4pPr marL="1371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4pPr>
              <a:lvl5pPr marL="18288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5pPr>
              <a:lvl6pPr marL="22860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6pPr>
              <a:lvl7pPr marL="2743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7pPr>
              <a:lvl8pPr marL="3200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8pPr>
              <a:lvl9pPr marL="3657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9pPr>
            </a:lstStyle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82" name="직사각형 116">
              <a:extLst>
                <a:ext uri="{FF2B5EF4-FFF2-40B4-BE49-F238E27FC236}">
                  <a16:creationId xmlns:a16="http://schemas.microsoft.com/office/drawing/2014/main" id="{55BCAB83-A9B4-44F5-ADC8-5CFDBB582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869" y="3429343"/>
              <a:ext cx="798694" cy="4148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0558" y="0"/>
                </a:cxn>
                <a:cxn ang="0">
                  <a:pos x="0" y="340045"/>
                </a:cxn>
              </a:cxnLst>
              <a:rect l="l" t="t" r="r" b="b"/>
              <a:pathLst>
                <a:path w="830558" h="340045">
                  <a:moveTo>
                    <a:pt x="0" y="0"/>
                  </a:moveTo>
                  <a:lnTo>
                    <a:pt x="830558" y="0"/>
                  </a:lnTo>
                  <a:lnTo>
                    <a:pt x="0" y="34004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  <a:lumMod val="95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5400000" scaled="1"/>
              <a:tileRect/>
            </a:gradFill>
          </p:spPr>
          <p:txBody>
            <a:bodyPr lIns="90000" tIns="46800" rIns="90000" bIns="46800" anchor="ctr"/>
            <a:lstStyle>
              <a:defPPr>
                <a:defRPr lang="ko-KR" altLang="en-US"/>
              </a:defPPr>
              <a:lvl1pPr marL="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1pPr>
              <a:lvl2pPr marL="457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2pPr>
              <a:lvl3pPr marL="914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3pPr>
              <a:lvl4pPr marL="1371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4pPr>
              <a:lvl5pPr marL="18288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5pPr>
              <a:lvl6pPr marL="22860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6pPr>
              <a:lvl7pPr marL="2743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7pPr>
              <a:lvl8pPr marL="3200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8pPr>
              <a:lvl9pPr marL="3657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9pPr>
            </a:lstStyle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  <p:sp>
          <p:nvSpPr>
            <p:cNvPr id="183" name="직사각형 116">
              <a:extLst>
                <a:ext uri="{FF2B5EF4-FFF2-40B4-BE49-F238E27FC236}">
                  <a16:creationId xmlns:a16="http://schemas.microsoft.com/office/drawing/2014/main" id="{E8AD4F9C-B6C2-4DA7-93D8-8C8A19B47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56" y="1338222"/>
              <a:ext cx="798694" cy="4238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30558" y="0"/>
                </a:cxn>
                <a:cxn ang="0">
                  <a:pos x="0" y="340045"/>
                </a:cxn>
              </a:cxnLst>
              <a:rect l="l" t="t" r="r" b="b"/>
              <a:pathLst>
                <a:path w="830558" h="340045">
                  <a:moveTo>
                    <a:pt x="0" y="0"/>
                  </a:moveTo>
                  <a:lnTo>
                    <a:pt x="830558" y="0"/>
                  </a:lnTo>
                  <a:lnTo>
                    <a:pt x="0" y="34004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  <a:lumMod val="95000"/>
                  </a:srgbClr>
                </a:gs>
                <a:gs pos="100000">
                  <a:srgbClr val="FFFFFF">
                    <a:alpha val="18000"/>
                  </a:srgbClr>
                </a:gs>
              </a:gsLst>
              <a:lin ang="5400000" scaled="1"/>
              <a:tileRect/>
            </a:gradFill>
          </p:spPr>
          <p:txBody>
            <a:bodyPr lIns="90000" tIns="46800" rIns="90000" bIns="46800" anchor="ctr"/>
            <a:lstStyle>
              <a:defPPr>
                <a:defRPr lang="ko-KR" altLang="en-US"/>
              </a:defPPr>
              <a:lvl1pPr marL="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1pPr>
              <a:lvl2pPr marL="457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2pPr>
              <a:lvl3pPr marL="914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3pPr>
              <a:lvl4pPr marL="1371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4pPr>
              <a:lvl5pPr marL="18288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5pPr>
              <a:lvl6pPr marL="22860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6pPr>
              <a:lvl7pPr marL="27432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7pPr>
              <a:lvl8pPr marL="32004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8pPr>
              <a:lvl9pPr marL="3657600" algn="l" latinLnBrk="0" hangingPunct="1">
                <a:defRPr lang="ko-KR" altLang="en-US" sz="1800" kern="1200">
                  <a:solidFill>
                    <a:schemeClr val="tx1"/>
                  </a:solidFill>
                  <a:latin typeface="뉴티맥스고딕 CJK"/>
                  <a:ea typeface="+mn-ea"/>
                  <a:cs typeface="뉴티맥스고딕 CJK"/>
                </a:defRPr>
              </a:lvl9pPr>
            </a:lstStyle>
            <a:p>
              <a:pPr defTabSz="91437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2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97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B1290D75-7BDE-4EE8-B07B-2DEA54AA27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1F3BFD8-3665-4069-90B7-72490035595A}"/>
              </a:ext>
            </a:extLst>
          </p:cNvPr>
          <p:cNvSpPr txBox="1"/>
          <p:nvPr/>
        </p:nvSpPr>
        <p:spPr>
          <a:xfrm>
            <a:off x="381000" y="696114"/>
            <a:ext cx="11430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Ensure </a:t>
            </a:r>
            <a:r>
              <a:rPr kumimoji="1" lang="en-US" altLang="ko-KR" sz="2400" b="1" spc="-100" dirty="0">
                <a:solidFill>
                  <a:srgbClr val="007095"/>
                </a:solidFill>
                <a:latin typeface="맑은 고딕" pitchFamily="50" charset="-127"/>
                <a:ea typeface="맑은 고딕" pitchFamily="50" charset="-127"/>
              </a:rPr>
              <a:t>stability</a:t>
            </a: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en-US" altLang="ko-KR" sz="2400" b="1" spc="-100" dirty="0">
                <a:solidFill>
                  <a:srgbClr val="007095"/>
                </a:solidFill>
                <a:latin typeface="맑은 고딕" pitchFamily="50" charset="-127"/>
                <a:ea typeface="맑은 고딕" pitchFamily="50" charset="-127"/>
              </a:rPr>
              <a:t>high</a:t>
            </a: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2400" b="1" spc="-100" dirty="0">
                <a:solidFill>
                  <a:srgbClr val="007095"/>
                </a:solidFill>
                <a:latin typeface="맑은 고딕" pitchFamily="50" charset="-127"/>
                <a:ea typeface="맑은 고딕" pitchFamily="50" charset="-127"/>
              </a:rPr>
              <a:t>performance</a:t>
            </a: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en-US" altLang="ko-KR" sz="2400" b="1" spc="-100" dirty="0">
                <a:solidFill>
                  <a:srgbClr val="007095"/>
                </a:solidFill>
                <a:latin typeface="맑은 고딕" pitchFamily="50" charset="-127"/>
                <a:ea typeface="맑은 고딕" pitchFamily="50" charset="-127"/>
              </a:rPr>
              <a:t>convenience</a:t>
            </a: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, and </a:t>
            </a:r>
            <a:r>
              <a:rPr kumimoji="1" lang="en-US" altLang="ko-KR" sz="2400" b="1" spc="-100" dirty="0">
                <a:solidFill>
                  <a:srgbClr val="007095"/>
                </a:solidFill>
                <a:latin typeface="맑은 고딕" pitchFamily="50" charset="-127"/>
                <a:ea typeface="맑은 고딕" pitchFamily="50" charset="-127"/>
              </a:rPr>
              <a:t>compatibility</a:t>
            </a: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/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which are the four most important elements of DB.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F170CA29-0047-4ECB-B065-163FBFFBD9C2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Tibero Overview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263023D-1A97-4625-BB05-D1CFC1A2E92D}"/>
              </a:ext>
            </a:extLst>
          </p:cNvPr>
          <p:cNvGrpSpPr/>
          <p:nvPr/>
        </p:nvGrpSpPr>
        <p:grpSpPr>
          <a:xfrm>
            <a:off x="798825" y="2169000"/>
            <a:ext cx="11106736" cy="3898604"/>
            <a:chOff x="338987" y="1362006"/>
            <a:chExt cx="8542725" cy="2998604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33183134-A7DA-4D55-9DD0-FB0EF242117E}"/>
                </a:ext>
              </a:extLst>
            </p:cNvPr>
            <p:cNvGrpSpPr/>
            <p:nvPr/>
          </p:nvGrpSpPr>
          <p:grpSpPr>
            <a:xfrm>
              <a:off x="338987" y="1362006"/>
              <a:ext cx="8542725" cy="2998604"/>
              <a:chOff x="851888" y="1916820"/>
              <a:chExt cx="10624169" cy="3729217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2CD093B9-5FD1-4A8B-9A9A-8BB949733C2C}"/>
                  </a:ext>
                </a:extLst>
              </p:cNvPr>
              <p:cNvGrpSpPr/>
              <p:nvPr/>
            </p:nvGrpSpPr>
            <p:grpSpPr>
              <a:xfrm>
                <a:off x="4305518" y="2065072"/>
                <a:ext cx="3580965" cy="3580965"/>
                <a:chOff x="4305518" y="2065072"/>
                <a:chExt cx="3580965" cy="3580965"/>
              </a:xfrm>
            </p:grpSpPr>
            <p:grpSp>
              <p:nvGrpSpPr>
                <p:cNvPr id="156" name="그룹 155">
                  <a:extLst>
                    <a:ext uri="{FF2B5EF4-FFF2-40B4-BE49-F238E27FC236}">
                      <a16:creationId xmlns:a16="http://schemas.microsoft.com/office/drawing/2014/main" id="{0A59415C-DD48-45D8-9B6B-AAC77E9AF47E}"/>
                    </a:ext>
                  </a:extLst>
                </p:cNvPr>
                <p:cNvGrpSpPr/>
                <p:nvPr/>
              </p:nvGrpSpPr>
              <p:grpSpPr>
                <a:xfrm>
                  <a:off x="4305518" y="2065072"/>
                  <a:ext cx="3580965" cy="3580965"/>
                  <a:chOff x="2963852" y="1313331"/>
                  <a:chExt cx="3240000" cy="3240000"/>
                </a:xfrm>
              </p:grpSpPr>
              <p:sp>
                <p:nvSpPr>
                  <p:cNvPr id="158" name="원형: 비어 있음 91">
                    <a:extLst>
                      <a:ext uri="{FF2B5EF4-FFF2-40B4-BE49-F238E27FC236}">
                        <a16:creationId xmlns:a16="http://schemas.microsoft.com/office/drawing/2014/main" id="{87FBEF26-7CC2-4705-8E01-0E495C4D9C11}"/>
                      </a:ext>
                    </a:extLst>
                  </p:cNvPr>
                  <p:cNvSpPr/>
                  <p:nvPr/>
                </p:nvSpPr>
                <p:spPr>
                  <a:xfrm>
                    <a:off x="2963852" y="1313331"/>
                    <a:ext cx="3240000" cy="3240000"/>
                  </a:xfrm>
                  <a:prstGeom prst="donut">
                    <a:avLst>
                      <a:gd name="adj" fmla="val 11684"/>
                    </a:avLst>
                  </a:prstGeom>
                  <a:gradFill flip="none" rotWithShape="1">
                    <a:gsLst>
                      <a:gs pos="0">
                        <a:srgbClr val="68B6C0"/>
                      </a:gs>
                      <a:gs pos="100000">
                        <a:srgbClr val="20386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9" name="타원 158">
                    <a:extLst>
                      <a:ext uri="{FF2B5EF4-FFF2-40B4-BE49-F238E27FC236}">
                        <a16:creationId xmlns:a16="http://schemas.microsoft.com/office/drawing/2014/main" id="{3395BA1A-5F76-4FBB-B473-AB6D99CABB97}"/>
                      </a:ext>
                    </a:extLst>
                  </p:cNvPr>
                  <p:cNvSpPr/>
                  <p:nvPr/>
                </p:nvSpPr>
                <p:spPr>
                  <a:xfrm>
                    <a:off x="3699421" y="2036792"/>
                    <a:ext cx="1800000" cy="18000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68B6C0"/>
                      </a:gs>
                      <a:gs pos="100000">
                        <a:srgbClr val="00448D"/>
                      </a:gs>
                    </a:gsLst>
                    <a:lin ang="5400000" scaled="1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id="{0E27F0FC-D83B-48EA-A500-9DCB283B8F6F}"/>
                      </a:ext>
                    </a:extLst>
                  </p:cNvPr>
                  <p:cNvSpPr/>
                  <p:nvPr/>
                </p:nvSpPr>
                <p:spPr>
                  <a:xfrm>
                    <a:off x="3803882" y="2137792"/>
                    <a:ext cx="1591078" cy="1591078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421DE5E2-C8B5-4A07-8608-5D0874FEE78D}"/>
                    </a:ext>
                  </a:extLst>
                </p:cNvPr>
                <p:cNvSpPr txBox="1"/>
                <p:nvPr/>
              </p:nvSpPr>
              <p:spPr>
                <a:xfrm>
                  <a:off x="5596740" y="3130439"/>
                  <a:ext cx="998522" cy="5004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68B6C0"/>
                          </a:gs>
                          <a:gs pos="100000">
                            <a:srgbClr val="00448D"/>
                          </a:gs>
                        </a:gsLst>
                        <a:lin ang="0" scaled="0"/>
                      </a:gradFill>
                      <a:effectLst/>
                      <a:uLnTx/>
                      <a:uFillTx/>
                    </a:rPr>
                    <a:t>Enterprise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1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68B6C0"/>
                          </a:gs>
                          <a:gs pos="100000">
                            <a:srgbClr val="00448D"/>
                          </a:gs>
                        </a:gsLst>
                        <a:lin ang="0" scaled="0"/>
                      </a:gradFill>
                      <a:effectLst/>
                      <a:uLnTx/>
                      <a:uFillTx/>
                    </a:rPr>
                    <a:t>DBMS</a:t>
                  </a:r>
                </a:p>
              </p:txBody>
            </p:sp>
          </p:grpSp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16A2EF04-807A-4A1B-A1CE-33446B50B509}"/>
                  </a:ext>
                </a:extLst>
              </p:cNvPr>
              <p:cNvGrpSpPr/>
              <p:nvPr/>
            </p:nvGrpSpPr>
            <p:grpSpPr>
              <a:xfrm>
                <a:off x="6875325" y="2065071"/>
                <a:ext cx="1193655" cy="1193656"/>
                <a:chOff x="5319421" y="1313330"/>
                <a:chExt cx="1080000" cy="1080000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FA27F5FF-E56A-434A-8E8E-EB21A7F5240F}"/>
                    </a:ext>
                  </a:extLst>
                </p:cNvPr>
                <p:cNvSpPr/>
                <p:nvPr/>
              </p:nvSpPr>
              <p:spPr>
                <a:xfrm>
                  <a:off x="5319421" y="1313330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:a16="http://schemas.microsoft.com/office/drawing/2014/main" id="{E75CB64E-37A2-46A8-83F2-864C8EA36118}"/>
                    </a:ext>
                  </a:extLst>
                </p:cNvPr>
                <p:cNvSpPr/>
                <p:nvPr/>
              </p:nvSpPr>
              <p:spPr>
                <a:xfrm>
                  <a:off x="5409421" y="1409451"/>
                  <a:ext cx="900000" cy="900000"/>
                </a:xfrm>
                <a:prstGeom prst="ellipse">
                  <a:avLst/>
                </a:prstGeom>
                <a:solidFill>
                  <a:srgbClr val="00709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FD4FB6DF-E64F-418B-A5BB-274CB8A28E00}"/>
                  </a:ext>
                </a:extLst>
              </p:cNvPr>
              <p:cNvSpPr/>
              <p:nvPr/>
            </p:nvSpPr>
            <p:spPr>
              <a:xfrm>
                <a:off x="7895750" y="1916820"/>
                <a:ext cx="3240000" cy="315821"/>
              </a:xfrm>
              <a:custGeom>
                <a:avLst/>
                <a:gdLst>
                  <a:gd name="connsiteX0" fmla="*/ 0 w 1891665"/>
                  <a:gd name="connsiteY0" fmla="*/ 285750 h 285750"/>
                  <a:gd name="connsiteX1" fmla="*/ 259080 w 1891665"/>
                  <a:gd name="connsiteY1" fmla="*/ 0 h 285750"/>
                  <a:gd name="connsiteX2" fmla="*/ 1891665 w 1891665"/>
                  <a:gd name="connsiteY2" fmla="*/ 1905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1665" h="285750">
                    <a:moveTo>
                      <a:pt x="0" y="285750"/>
                    </a:moveTo>
                    <a:lnTo>
                      <a:pt x="259080" y="0"/>
                    </a:lnTo>
                    <a:lnTo>
                      <a:pt x="1891665" y="1905"/>
                    </a:lnTo>
                  </a:path>
                </a:pathLst>
              </a:custGeom>
              <a:noFill/>
              <a:ln w="19050" cap="flat" cmpd="sng" algn="ctr">
                <a:solidFill>
                  <a:srgbClr val="007095"/>
                </a:solidFill>
                <a:prstDash val="solid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A269E63-9EFC-4E35-9761-31031746947C}"/>
                  </a:ext>
                </a:extLst>
              </p:cNvPr>
              <p:cNvSpPr txBox="1"/>
              <p:nvPr/>
            </p:nvSpPr>
            <p:spPr>
              <a:xfrm>
                <a:off x="8143752" y="2011272"/>
                <a:ext cx="3109274" cy="195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Row Level Lock, MVCC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US" altLang="ko-KR" sz="1600" b="1" kern="0" spc="-100" dirty="0">
                    <a:solidFill>
                      <a:srgbClr val="007095"/>
                    </a:solidFill>
                  </a:rPr>
                  <a:t>Parallel Processing 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Noto Sans" panose="020B0502040504020204" pitchFamily="34" charset="0"/>
                  </a:rPr>
                  <a:t>for</a:t>
                </a:r>
                <a:b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Noto Sans" panose="020B0502040504020204" pitchFamily="34" charset="0"/>
                  </a:rPr>
                </a:b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Noto Sans" panose="020B0502040504020204" pitchFamily="34" charset="0"/>
                  </a:rPr>
                  <a:t>large amount of data</a:t>
                </a:r>
                <a:endParaRPr kumimoji="0" lang="en-US" altLang="ko-KR" sz="1600" b="1" i="0" u="none" strike="noStrike" kern="0" cap="none" spc="-100" normalizeH="0" baseline="0" noProof="0" dirty="0">
                  <a:ln>
                    <a:noFill/>
                  </a:ln>
                  <a:solidFill>
                    <a:srgbClr val="007095"/>
                  </a:solidFill>
                  <a:effectLst/>
                  <a:uLnTx/>
                  <a:uFillTx/>
                </a:endParaRP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US" altLang="ko-KR" sz="1600" b="1" kern="0" spc="-100" dirty="0">
                    <a:solidFill>
                      <a:srgbClr val="007095"/>
                    </a:solidFill>
                  </a:rPr>
                  <a:t>Various Index &amp; Partition table Functions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CBO-Based Optimizer &amp; Various Hints</a:t>
                </a:r>
                <a:endPara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D64CEE6B-71DA-4926-A72A-B36ACC19151F}"/>
                  </a:ext>
                </a:extLst>
              </p:cNvPr>
              <p:cNvGrpSpPr/>
              <p:nvPr/>
            </p:nvGrpSpPr>
            <p:grpSpPr>
              <a:xfrm flipH="1">
                <a:off x="4029517" y="2065071"/>
                <a:ext cx="1193655" cy="1193656"/>
                <a:chOff x="5319421" y="1313330"/>
                <a:chExt cx="1080000" cy="1080000"/>
              </a:xfrm>
            </p:grpSpPr>
            <p:sp>
              <p:nvSpPr>
                <p:cNvPr id="152" name="타원 151">
                  <a:extLst>
                    <a:ext uri="{FF2B5EF4-FFF2-40B4-BE49-F238E27FC236}">
                      <a16:creationId xmlns:a16="http://schemas.microsoft.com/office/drawing/2014/main" id="{E52B66D6-7C29-468E-8B05-E59550E8DFC5}"/>
                    </a:ext>
                  </a:extLst>
                </p:cNvPr>
                <p:cNvSpPr/>
                <p:nvPr/>
              </p:nvSpPr>
              <p:spPr>
                <a:xfrm>
                  <a:off x="5319421" y="1313330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3" name="타원 152">
                  <a:extLst>
                    <a:ext uri="{FF2B5EF4-FFF2-40B4-BE49-F238E27FC236}">
                      <a16:creationId xmlns:a16="http://schemas.microsoft.com/office/drawing/2014/main" id="{997237C7-046A-4764-8411-1BB239D36899}"/>
                    </a:ext>
                  </a:extLst>
                </p:cNvPr>
                <p:cNvSpPr/>
                <p:nvPr/>
              </p:nvSpPr>
              <p:spPr>
                <a:xfrm>
                  <a:off x="5409421" y="1409451"/>
                  <a:ext cx="900000" cy="900000"/>
                </a:xfrm>
                <a:prstGeom prst="ellipse">
                  <a:avLst/>
                </a:prstGeom>
                <a:solidFill>
                  <a:srgbClr val="68B6C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31" name="자유형: 도형 107">
                <a:extLst>
                  <a:ext uri="{FF2B5EF4-FFF2-40B4-BE49-F238E27FC236}">
                    <a16:creationId xmlns:a16="http://schemas.microsoft.com/office/drawing/2014/main" id="{7F3EA012-0A1B-4AAE-BDE0-A2030A3BF1F8}"/>
                  </a:ext>
                </a:extLst>
              </p:cNvPr>
              <p:cNvSpPr/>
              <p:nvPr/>
            </p:nvSpPr>
            <p:spPr>
              <a:xfrm flipH="1">
                <a:off x="979530" y="1916820"/>
                <a:ext cx="3240000" cy="315821"/>
              </a:xfrm>
              <a:custGeom>
                <a:avLst/>
                <a:gdLst>
                  <a:gd name="connsiteX0" fmla="*/ 0 w 1891665"/>
                  <a:gd name="connsiteY0" fmla="*/ 285750 h 285750"/>
                  <a:gd name="connsiteX1" fmla="*/ 259080 w 1891665"/>
                  <a:gd name="connsiteY1" fmla="*/ 0 h 285750"/>
                  <a:gd name="connsiteX2" fmla="*/ 1891665 w 1891665"/>
                  <a:gd name="connsiteY2" fmla="*/ 1905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1665" h="285750">
                    <a:moveTo>
                      <a:pt x="0" y="285750"/>
                    </a:moveTo>
                    <a:lnTo>
                      <a:pt x="259080" y="0"/>
                    </a:lnTo>
                    <a:lnTo>
                      <a:pt x="1891665" y="1905"/>
                    </a:lnTo>
                  </a:path>
                </a:pathLst>
              </a:custGeom>
              <a:noFill/>
              <a:ln w="19050" cap="flat" cmpd="sng" algn="ctr">
                <a:solidFill>
                  <a:srgbClr val="68B6C0"/>
                </a:solidFill>
                <a:prstDash val="solid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FB06A5F-BC94-44E7-80E9-C0BD83EE50F4}"/>
                  </a:ext>
                </a:extLst>
              </p:cNvPr>
              <p:cNvSpPr txBox="1"/>
              <p:nvPr/>
            </p:nvSpPr>
            <p:spPr>
              <a:xfrm>
                <a:off x="851888" y="2011272"/>
                <a:ext cx="3078158" cy="148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Various backup &amp; recovery 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68B6C0"/>
                    </a:solidFill>
                    <a:effectLst/>
                    <a:uLnTx/>
                    <a:uFillTx/>
                  </a:rPr>
                  <a:t>TAC </a:t>
                </a:r>
                <a:r>
                  <a:rPr lang="en-US" altLang="ko-KR" sz="1600" b="1" kern="0" spc="-100" dirty="0">
                    <a:solidFill>
                      <a:srgbClr val="68B6C0"/>
                    </a:solidFill>
                  </a:rPr>
                  <a:t>b</a:t>
                </a:r>
                <a:r>
                  <a:rPr kumimoji="0" lang="en-US" altLang="ko-KR" sz="1600" b="1" i="0" u="none" strike="noStrike" kern="0" cap="none" spc="-100" normalizeH="0" baseline="0" noProof="0" dirty="0" err="1">
                    <a:ln>
                      <a:noFill/>
                    </a:ln>
                    <a:solidFill>
                      <a:srgbClr val="68B6C0"/>
                    </a:solidFill>
                    <a:effectLst/>
                    <a:uLnTx/>
                    <a:uFillTx/>
                  </a:rPr>
                  <a:t>ased</a:t>
                </a:r>
                <a:r>
                  <a:rPr kumimoji="0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68B6C0"/>
                    </a:solidFill>
                    <a:effectLst/>
                    <a:uLnTx/>
                    <a:uFillTx/>
                  </a:rPr>
                  <a:t> on shared disk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68B6C0"/>
                    </a:solidFill>
                    <a:effectLst/>
                    <a:uLnTx/>
                    <a:uFillTx/>
                  </a:rPr>
                  <a:t>TSC based on disk mirroring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DB encryption (TDE) and access control.</a:t>
                </a:r>
              </a:p>
            </p:txBody>
          </p:sp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5914C796-6DA9-4BBD-90C8-A059A673500B}"/>
                  </a:ext>
                </a:extLst>
              </p:cNvPr>
              <p:cNvGrpSpPr/>
              <p:nvPr/>
            </p:nvGrpSpPr>
            <p:grpSpPr>
              <a:xfrm flipV="1">
                <a:off x="6875325" y="4191724"/>
                <a:ext cx="1193655" cy="1193656"/>
                <a:chOff x="5319421" y="1313330"/>
                <a:chExt cx="1080000" cy="1080000"/>
              </a:xfrm>
            </p:grpSpPr>
            <p:sp>
              <p:nvSpPr>
                <p:cNvPr id="150" name="타원 149">
                  <a:extLst>
                    <a:ext uri="{FF2B5EF4-FFF2-40B4-BE49-F238E27FC236}">
                      <a16:creationId xmlns:a16="http://schemas.microsoft.com/office/drawing/2014/main" id="{2F2EBD39-3574-4057-980F-C25FA2F04190}"/>
                    </a:ext>
                  </a:extLst>
                </p:cNvPr>
                <p:cNvSpPr/>
                <p:nvPr/>
              </p:nvSpPr>
              <p:spPr>
                <a:xfrm>
                  <a:off x="5319421" y="1313330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1" name="타원 150">
                  <a:extLst>
                    <a:ext uri="{FF2B5EF4-FFF2-40B4-BE49-F238E27FC236}">
                      <a16:creationId xmlns:a16="http://schemas.microsoft.com/office/drawing/2014/main" id="{CD372455-038E-477D-B860-AC9227A12A71}"/>
                    </a:ext>
                  </a:extLst>
                </p:cNvPr>
                <p:cNvSpPr/>
                <p:nvPr/>
              </p:nvSpPr>
              <p:spPr>
                <a:xfrm>
                  <a:off x="5409421" y="1409451"/>
                  <a:ext cx="900000" cy="900000"/>
                </a:xfrm>
                <a:prstGeom prst="ellipse">
                  <a:avLst/>
                </a:prstGeom>
                <a:solidFill>
                  <a:srgbClr val="203864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38" name="자유형: 도형 114">
                <a:extLst>
                  <a:ext uri="{FF2B5EF4-FFF2-40B4-BE49-F238E27FC236}">
                    <a16:creationId xmlns:a16="http://schemas.microsoft.com/office/drawing/2014/main" id="{15FBCD70-4909-4AD9-8118-2501D3DC2E26}"/>
                  </a:ext>
                </a:extLst>
              </p:cNvPr>
              <p:cNvSpPr/>
              <p:nvPr/>
            </p:nvSpPr>
            <p:spPr>
              <a:xfrm flipV="1">
                <a:off x="7895750" y="5217809"/>
                <a:ext cx="3240000" cy="315821"/>
              </a:xfrm>
              <a:custGeom>
                <a:avLst/>
                <a:gdLst>
                  <a:gd name="connsiteX0" fmla="*/ 0 w 1891665"/>
                  <a:gd name="connsiteY0" fmla="*/ 285750 h 285750"/>
                  <a:gd name="connsiteX1" fmla="*/ 259080 w 1891665"/>
                  <a:gd name="connsiteY1" fmla="*/ 0 h 285750"/>
                  <a:gd name="connsiteX2" fmla="*/ 1891665 w 1891665"/>
                  <a:gd name="connsiteY2" fmla="*/ 1905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1665" h="285750">
                    <a:moveTo>
                      <a:pt x="0" y="285750"/>
                    </a:moveTo>
                    <a:lnTo>
                      <a:pt x="259080" y="0"/>
                    </a:lnTo>
                    <a:lnTo>
                      <a:pt x="1891665" y="1905"/>
                    </a:lnTo>
                  </a:path>
                </a:pathLst>
              </a:custGeom>
              <a:noFill/>
              <a:ln w="19050" cap="flat" cmpd="sng" algn="ctr">
                <a:solidFill>
                  <a:srgbClr val="203864"/>
                </a:solidFill>
                <a:prstDash val="solid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3F24DF98-1A6B-4512-BEE3-27116E6D0B6E}"/>
                  </a:ext>
                </a:extLst>
              </p:cNvPr>
              <p:cNvGrpSpPr/>
              <p:nvPr/>
            </p:nvGrpSpPr>
            <p:grpSpPr>
              <a:xfrm flipH="1" flipV="1">
                <a:off x="4029517" y="4153034"/>
                <a:ext cx="1193655" cy="1193656"/>
                <a:chOff x="5319421" y="1313330"/>
                <a:chExt cx="1080000" cy="1080000"/>
              </a:xfrm>
            </p:grpSpPr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EAA0B9DA-EF81-4790-931A-31E7EBF9CD38}"/>
                    </a:ext>
                  </a:extLst>
                </p:cNvPr>
                <p:cNvSpPr/>
                <p:nvPr/>
              </p:nvSpPr>
              <p:spPr>
                <a:xfrm>
                  <a:off x="5319421" y="1313330"/>
                  <a:ext cx="1080000" cy="1080000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타원 148">
                  <a:extLst>
                    <a:ext uri="{FF2B5EF4-FFF2-40B4-BE49-F238E27FC236}">
                      <a16:creationId xmlns:a16="http://schemas.microsoft.com/office/drawing/2014/main" id="{674CD90C-FB81-45DD-AA7D-D7EBB404AA54}"/>
                    </a:ext>
                  </a:extLst>
                </p:cNvPr>
                <p:cNvSpPr/>
                <p:nvPr/>
              </p:nvSpPr>
              <p:spPr>
                <a:xfrm>
                  <a:off x="5409421" y="1409451"/>
                  <a:ext cx="900000" cy="900000"/>
                </a:xfrm>
                <a:prstGeom prst="ellipse">
                  <a:avLst/>
                </a:prstGeom>
                <a:solidFill>
                  <a:srgbClr val="00448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40" name="자유형: 도형 119">
                <a:extLst>
                  <a:ext uri="{FF2B5EF4-FFF2-40B4-BE49-F238E27FC236}">
                    <a16:creationId xmlns:a16="http://schemas.microsoft.com/office/drawing/2014/main" id="{DBA3D13C-FCBE-492A-9A71-50B95D5FEDC1}"/>
                  </a:ext>
                </a:extLst>
              </p:cNvPr>
              <p:cNvSpPr/>
              <p:nvPr/>
            </p:nvSpPr>
            <p:spPr>
              <a:xfrm flipH="1" flipV="1">
                <a:off x="998941" y="5217809"/>
                <a:ext cx="3240000" cy="400867"/>
              </a:xfrm>
              <a:custGeom>
                <a:avLst/>
                <a:gdLst>
                  <a:gd name="connsiteX0" fmla="*/ 0 w 1891665"/>
                  <a:gd name="connsiteY0" fmla="*/ 285750 h 285750"/>
                  <a:gd name="connsiteX1" fmla="*/ 259080 w 1891665"/>
                  <a:gd name="connsiteY1" fmla="*/ 0 h 285750"/>
                  <a:gd name="connsiteX2" fmla="*/ 1891665 w 1891665"/>
                  <a:gd name="connsiteY2" fmla="*/ 1905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1665" h="285750">
                    <a:moveTo>
                      <a:pt x="0" y="285750"/>
                    </a:moveTo>
                    <a:lnTo>
                      <a:pt x="259080" y="0"/>
                    </a:lnTo>
                    <a:lnTo>
                      <a:pt x="1891665" y="1905"/>
                    </a:lnTo>
                  </a:path>
                </a:pathLst>
              </a:custGeom>
              <a:noFill/>
              <a:ln w="19050" cap="flat" cmpd="sng" algn="ctr">
                <a:solidFill>
                  <a:srgbClr val="00448D"/>
                </a:solidFill>
                <a:prstDash val="solid"/>
                <a:headEnd type="oval"/>
                <a:tailEnd type="oval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F239B88-9F1E-4E45-AA2E-5E106C8130A5}"/>
                  </a:ext>
                </a:extLst>
              </p:cNvPr>
              <p:cNvSpPr txBox="1"/>
              <p:nvPr/>
            </p:nvSpPr>
            <p:spPr>
              <a:xfrm>
                <a:off x="856784" y="3953648"/>
                <a:ext cx="3331458" cy="164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Monitoring/development tools provided.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448D"/>
                    </a:solidFill>
                    <a:effectLst/>
                    <a:uLnTx/>
                    <a:uFillTx/>
                  </a:rPr>
                  <a:t>Provides various utilities for DBMS management.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Supports interworking </a:t>
                </a:r>
                <a:r>
                  <a:rPr lang="en-US" altLang="ko-KR" sz="1600" b="1" kern="0" spc="-100" dirty="0">
                    <a:solidFill>
                      <a:srgbClr val="00448D"/>
                    </a:solidFill>
                  </a:rPr>
                  <a:t>with 400 3rd Party solutions.</a:t>
                </a:r>
                <a:endParaRPr lang="ko-KR" altLang="en-US" sz="1600" b="1" kern="0" spc="-100" dirty="0">
                  <a:solidFill>
                    <a:srgbClr val="00448D"/>
                  </a:solidFill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5F15A9-093F-4D8E-9A5E-882812100614}"/>
                  </a:ext>
                </a:extLst>
              </p:cNvPr>
              <p:cNvSpPr txBox="1"/>
              <p:nvPr/>
            </p:nvSpPr>
            <p:spPr>
              <a:xfrm>
                <a:off x="8149871" y="4347526"/>
                <a:ext cx="3326186" cy="1177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Standard SQL &amp; Interface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1" i="0" u="none" strike="noStrike" kern="0" cap="none" spc="-100" normalizeH="0" baseline="0" noProof="0" dirty="0">
                    <a:ln>
                      <a:noFill/>
                    </a:ln>
                    <a:solidFill>
                      <a:srgbClr val="203864"/>
                    </a:solidFill>
                    <a:effectLst/>
                    <a:uLnTx/>
                    <a:uFillTx/>
                  </a:rPr>
                  <a:t>Support Oracle SQL &amp; PL/SQL </a:t>
                </a:r>
              </a:p>
              <a:p>
                <a:pPr marL="88900" marR="0" lvl="0" indent="-88900" defTabSz="91440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ko-KR" sz="16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Support Interconnect heterogeneous database through DB Link</a:t>
                </a:r>
                <a:endParaRPr kumimoji="0" lang="ko-KR" altLang="en-US" sz="1600" b="0" i="0" u="none" strike="noStrike" kern="0" cap="none" spc="-10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BC9B3DB6-649F-48B8-A1F2-89FCCF4D0992}"/>
                  </a:ext>
                </a:extLst>
              </p:cNvPr>
              <p:cNvSpPr txBox="1"/>
              <p:nvPr/>
            </p:nvSpPr>
            <p:spPr>
              <a:xfrm>
                <a:off x="4108057" y="2501625"/>
                <a:ext cx="1007722" cy="353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stability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66B1D65-D562-4DD2-B9B2-79A1BDF2D9CD}"/>
                  </a:ext>
                </a:extLst>
              </p:cNvPr>
              <p:cNvSpPr txBox="1"/>
              <p:nvPr/>
            </p:nvSpPr>
            <p:spPr>
              <a:xfrm>
                <a:off x="6984797" y="2301693"/>
                <a:ext cx="968262" cy="794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High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0" cap="none" spc="-10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Performance</a:t>
                </a:r>
                <a:endParaRPr kumimoji="0" lang="ko-KR" altLang="en-US" sz="1600" b="1" i="0" u="none" strike="noStrike" kern="0" cap="none" spc="-10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D5257BC-8DD1-4959-9519-307D2EE76E9D}"/>
                  </a:ext>
                </a:extLst>
              </p:cNvPr>
              <p:cNvSpPr txBox="1"/>
              <p:nvPr/>
            </p:nvSpPr>
            <p:spPr>
              <a:xfrm>
                <a:off x="4081029" y="4472662"/>
                <a:ext cx="1061776" cy="618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convenience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DF187955-DF2B-40BC-989D-F393BFD87BB8}"/>
                  </a:ext>
                </a:extLst>
              </p:cNvPr>
              <p:cNvSpPr txBox="1"/>
              <p:nvPr/>
            </p:nvSpPr>
            <p:spPr>
              <a:xfrm>
                <a:off x="6959050" y="4414770"/>
                <a:ext cx="1007416" cy="618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compatibility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23" name="Picture 2">
              <a:extLst>
                <a:ext uri="{FF2B5EF4-FFF2-40B4-BE49-F238E27FC236}">
                  <a16:creationId xmlns:a16="http://schemas.microsoft.com/office/drawing/2014/main" id="{D9BE197C-4794-408B-9025-0F68CE31EA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39797" y="2823646"/>
              <a:ext cx="1050988" cy="609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AB71D2D-A765-44ED-928B-18F4B99555EF}"/>
                </a:ext>
              </a:extLst>
            </p:cNvPr>
            <p:cNvCxnSpPr/>
            <p:nvPr/>
          </p:nvCxnSpPr>
          <p:spPr bwMode="auto">
            <a:xfrm>
              <a:off x="3960419" y="2768745"/>
              <a:ext cx="1209744" cy="0"/>
            </a:xfrm>
            <a:prstGeom prst="line">
              <a:avLst/>
            </a:pr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12700" cap="flat" cmpd="sng" algn="ctr">
              <a:solidFill>
                <a:srgbClr val="00448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16200000" algn="ctr" rotWithShape="0">
                      <a:srgbClr val="C0C0C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00441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31034B2-4D31-46D2-9474-5612F5F330DB}"/>
              </a:ext>
            </a:extLst>
          </p:cNvPr>
          <p:cNvGrpSpPr/>
          <p:nvPr/>
        </p:nvGrpSpPr>
        <p:grpSpPr>
          <a:xfrm>
            <a:off x="831002" y="1583833"/>
            <a:ext cx="10529998" cy="4912230"/>
            <a:chOff x="516002" y="1314000"/>
            <a:chExt cx="11159998" cy="520612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13AFBEB-8484-4C02-B061-2AA796316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39000"/>
                      </a14:imgEffect>
                      <a14:imgEffect>
                        <a14:brightnessContrast brigh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002" y="1434548"/>
              <a:ext cx="11159998" cy="5085576"/>
            </a:xfrm>
            <a:prstGeom prst="rect">
              <a:avLst/>
            </a:prstGeom>
            <a:ln w="25400">
              <a:solidFill>
                <a:srgbClr val="203864"/>
              </a:solidFill>
            </a:ln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348932FF-C1AA-472F-B286-3B9B5B89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7305" y="1919099"/>
              <a:ext cx="4625151" cy="2740829"/>
            </a:xfrm>
            <a:prstGeom prst="rect">
              <a:avLst/>
            </a:prstGeom>
            <a:ln w="38100">
              <a:solidFill>
                <a:srgbClr val="007095"/>
              </a:solidFill>
            </a:ln>
          </p:spPr>
        </p:pic>
        <p:pic>
          <p:nvPicPr>
            <p:cNvPr id="5" name="그림 4">
              <a:hlinkClick r:id="rId7"/>
              <a:extLst>
                <a:ext uri="{FF2B5EF4-FFF2-40B4-BE49-F238E27FC236}">
                  <a16:creationId xmlns:a16="http://schemas.microsoft.com/office/drawing/2014/main" id="{26C25C51-E91D-413A-83C9-79144C97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3208" y="1946197"/>
              <a:ext cx="3328151" cy="574154"/>
            </a:xfrm>
            <a:prstGeom prst="rect">
              <a:avLst/>
            </a:prstGeom>
            <a:ln w="38100">
              <a:solidFill>
                <a:srgbClr val="68B6C0"/>
              </a:solidFill>
            </a:ln>
          </p:spPr>
        </p:pic>
        <p:pic>
          <p:nvPicPr>
            <p:cNvPr id="6" name="그림 5">
              <a:hlinkClick r:id="rId9"/>
              <a:extLst>
                <a:ext uri="{FF2B5EF4-FFF2-40B4-BE49-F238E27FC236}">
                  <a16:creationId xmlns:a16="http://schemas.microsoft.com/office/drawing/2014/main" id="{757FE2F5-A5BE-43B8-B4F0-DF7AE187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93209" y="3254904"/>
              <a:ext cx="3328151" cy="598871"/>
            </a:xfrm>
            <a:prstGeom prst="rect">
              <a:avLst/>
            </a:prstGeom>
            <a:ln w="38100">
              <a:solidFill>
                <a:srgbClr val="007095"/>
              </a:solidFill>
            </a:ln>
          </p:spPr>
        </p:pic>
        <p:sp>
          <p:nvSpPr>
            <p:cNvPr id="15" name="화살표: 위로 굽음 14">
              <a:extLst>
                <a:ext uri="{FF2B5EF4-FFF2-40B4-BE49-F238E27FC236}">
                  <a16:creationId xmlns:a16="http://schemas.microsoft.com/office/drawing/2014/main" id="{17BCBD7C-3E04-428A-94FE-134152E5C2AA}"/>
                </a:ext>
              </a:extLst>
            </p:cNvPr>
            <p:cNvSpPr/>
            <p:nvPr/>
          </p:nvSpPr>
          <p:spPr bwMode="auto">
            <a:xfrm rot="5400000">
              <a:off x="5077119" y="3254055"/>
              <a:ext cx="558382" cy="1821988"/>
            </a:xfrm>
            <a:prstGeom prst="bentUpArrow">
              <a:avLst/>
            </a:prstGeom>
            <a:solidFill>
              <a:srgbClr val="007095"/>
            </a:solidFill>
            <a:ln w="349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fontAlgn="base"/>
              <a:endParaRPr kumimoji="1" lang="ko-KR" altLang="en-US" sz="2133" b="1" ker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ACE40F9-B1B2-428D-80B7-8BB8A45F6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7306" t="822" r="11831" b="93196"/>
            <a:stretch/>
          </p:blipFill>
          <p:spPr>
            <a:xfrm>
              <a:off x="2053616" y="1314000"/>
              <a:ext cx="8084768" cy="412401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pic>
          <p:nvPicPr>
            <p:cNvPr id="8" name="그림 7">
              <a:hlinkClick r:id="rId12"/>
              <a:extLst>
                <a:ext uri="{FF2B5EF4-FFF2-40B4-BE49-F238E27FC236}">
                  <a16:creationId xmlns:a16="http://schemas.microsoft.com/office/drawing/2014/main" id="{6735B0C4-C2E2-4B17-861F-00F87C20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07577" y="4787150"/>
              <a:ext cx="4404905" cy="423426"/>
            </a:xfrm>
            <a:prstGeom prst="rect">
              <a:avLst/>
            </a:prstGeom>
            <a:ln w="38100">
              <a:solidFill>
                <a:srgbClr val="00448D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A5C0D91-A224-4BBD-B696-6D732C759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67305" y="4794897"/>
              <a:ext cx="3328151" cy="1645036"/>
            </a:xfrm>
            <a:prstGeom prst="rect">
              <a:avLst/>
            </a:prstGeom>
            <a:ln w="38100">
              <a:solidFill>
                <a:srgbClr val="00448D"/>
              </a:solidFill>
            </a:ln>
          </p:spPr>
        </p:pic>
        <p:sp>
          <p:nvSpPr>
            <p:cNvPr id="19" name="화살표: 위로 굽음 18">
              <a:extLst>
                <a:ext uri="{FF2B5EF4-FFF2-40B4-BE49-F238E27FC236}">
                  <a16:creationId xmlns:a16="http://schemas.microsoft.com/office/drawing/2014/main" id="{F3C88717-3523-4817-B233-2DC5B6B386F7}"/>
                </a:ext>
              </a:extLst>
            </p:cNvPr>
            <p:cNvSpPr/>
            <p:nvPr/>
          </p:nvSpPr>
          <p:spPr bwMode="auto">
            <a:xfrm rot="5400000">
              <a:off x="5630199" y="5098644"/>
              <a:ext cx="479606" cy="729439"/>
            </a:xfrm>
            <a:prstGeom prst="bentUpArrow">
              <a:avLst/>
            </a:prstGeom>
            <a:solidFill>
              <a:srgbClr val="00448D"/>
            </a:solidFill>
            <a:ln w="349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fontAlgn="base"/>
              <a:endParaRPr kumimoji="1" lang="ko-KR" altLang="en-US" sz="2133" b="1" kern="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152B70E-74B3-4246-88D9-A9CEE6B27624}"/>
                </a:ext>
              </a:extLst>
            </p:cNvPr>
            <p:cNvCxnSpPr/>
            <p:nvPr/>
          </p:nvCxnSpPr>
          <p:spPr bwMode="auto">
            <a:xfrm>
              <a:off x="6585434" y="5638796"/>
              <a:ext cx="2610003" cy="0"/>
            </a:xfrm>
            <a:prstGeom prst="line">
              <a:avLst/>
            </a:pr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5400" dir="16200000" algn="ctr" rotWithShape="0">
                      <a:srgbClr val="C0C0C0"/>
                    </a:outerShdw>
                  </a:effectLst>
                </a14:hiddenEffects>
              </a:ext>
            </a:extLst>
          </p:spPr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5E0E533-6DB5-4C99-BF02-D9D7BF13850E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33" name="Rectangle 63">
            <a:extLst>
              <a:ext uri="{FF2B5EF4-FFF2-40B4-BE49-F238E27FC236}">
                <a16:creationId xmlns:a16="http://schemas.microsoft.com/office/drawing/2014/main" id="{240C3B89-A7E3-45E3-8114-9886A1F6512E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 Tibero on AWS Market Place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BC981-4E5D-46E3-8EC9-14F39B62DB52}"/>
              </a:ext>
            </a:extLst>
          </p:cNvPr>
          <p:cNvSpPr txBox="1"/>
          <p:nvPr/>
        </p:nvSpPr>
        <p:spPr>
          <a:xfrm>
            <a:off x="381000" y="720498"/>
            <a:ext cx="11430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Tibero already has been verified</a:t>
            </a:r>
            <a:b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through registering in AWS Marketplace and </a:t>
            </a:r>
            <a:r>
              <a:rPr kumimoji="1" lang="en-US" altLang="ko-KR" sz="2400" b="1" spc="-100" dirty="0" err="1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Cloudformation</a:t>
            </a:r>
            <a:r>
              <a:rPr kumimoji="1" lang="en-US" altLang="ko-KR" sz="2400" b="1" spc="-10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1642FB-C6E5-4172-AF4E-D50AE68DEFC4}"/>
              </a:ext>
            </a:extLst>
          </p:cNvPr>
          <p:cNvSpPr txBox="1"/>
          <p:nvPr/>
        </p:nvSpPr>
        <p:spPr>
          <a:xfrm>
            <a:off x="831002" y="6532210"/>
            <a:ext cx="7103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Tibero Image was linked AWS-Marketplace : </a:t>
            </a:r>
            <a:r>
              <a:rPr lang="en-US" altLang="ko-KR" sz="1000" dirty="0">
                <a:hlinkClick r:id="rId16"/>
              </a:rPr>
              <a:t>https://aws.amazon.com/marketplace/search/results?searchTerms=tibero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9158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912827D-EB6E-4AA4-B4CC-2D384CEF5781}"/>
              </a:ext>
            </a:extLst>
          </p:cNvPr>
          <p:cNvSpPr/>
          <p:nvPr/>
        </p:nvSpPr>
        <p:spPr bwMode="auto">
          <a:xfrm>
            <a:off x="379508" y="3041587"/>
            <a:ext cx="11444539" cy="2456565"/>
          </a:xfrm>
          <a:prstGeom prst="rect">
            <a:avLst/>
          </a:prstGeom>
          <a:solidFill>
            <a:srgbClr val="FFA000"/>
          </a:solidFill>
          <a:ln>
            <a:noFill/>
          </a:ln>
          <a:effectLst/>
        </p:spPr>
        <p:txBody>
          <a:bodyPr vert="horz" wrap="none" lIns="0" tIns="0" rIns="0" bIns="0" numCol="1" rtlCol="0" anchor="b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67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Tibero on AWS</a:t>
            </a:r>
            <a:endParaRPr kumimoji="1" lang="ko-KR" altLang="en-US" sz="1867" b="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AutoShape 99">
            <a:extLst>
              <a:ext uri="{FF2B5EF4-FFF2-40B4-BE49-F238E27FC236}">
                <a16:creationId xmlns:a16="http://schemas.microsoft.com/office/drawing/2014/main" id="{3611610E-DFA0-467E-BA94-A512BA23A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839" y="2115409"/>
            <a:ext cx="3646679" cy="3088651"/>
          </a:xfrm>
          <a:prstGeom prst="roundRect">
            <a:avLst>
              <a:gd name="adj" fmla="val 4199"/>
            </a:avLst>
          </a:prstGeom>
          <a:solidFill>
            <a:schemeClr val="bg1"/>
          </a:solidFill>
          <a:ln w="12700" algn="ctr">
            <a:solidFill>
              <a:srgbClr val="007095"/>
            </a:solidFill>
            <a:round/>
            <a:headEnd/>
            <a:tailEnd/>
          </a:ln>
        </p:spPr>
        <p:txBody>
          <a:bodyPr lIns="179968" tIns="71987" rIns="43192" bIns="45712" anchor="ctr"/>
          <a:lstStyle/>
          <a:p>
            <a:pPr marL="177784" indent="-177784" algn="ctr" defTabSz="1219140" fontAlgn="ctr">
              <a:spcBef>
                <a:spcPct val="0"/>
              </a:spcBef>
              <a:spcAft>
                <a:spcPct val="40000"/>
              </a:spcAft>
              <a:buClr>
                <a:srgbClr val="4A5582"/>
              </a:buClr>
              <a:buSzPct val="90000"/>
            </a:pPr>
            <a:endParaRPr kumimoji="1" lang="ko-KR" altLang="ko-KR" sz="3733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3" name="AutoShape 99">
            <a:extLst>
              <a:ext uri="{FF2B5EF4-FFF2-40B4-BE49-F238E27FC236}">
                <a16:creationId xmlns:a16="http://schemas.microsoft.com/office/drawing/2014/main" id="{73D450A5-4CFD-4EDB-BDE2-8384E6DE7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986" y="2115409"/>
            <a:ext cx="3646679" cy="3088651"/>
          </a:xfrm>
          <a:prstGeom prst="roundRect">
            <a:avLst>
              <a:gd name="adj" fmla="val 4199"/>
            </a:avLst>
          </a:prstGeom>
          <a:solidFill>
            <a:schemeClr val="bg1"/>
          </a:solidFill>
          <a:ln w="12700" algn="ctr">
            <a:solidFill>
              <a:srgbClr val="00448D"/>
            </a:solidFill>
            <a:round/>
            <a:headEnd/>
            <a:tailEnd/>
          </a:ln>
        </p:spPr>
        <p:txBody>
          <a:bodyPr lIns="179968" tIns="71987" rIns="43192" bIns="45712" anchor="ctr"/>
          <a:lstStyle/>
          <a:p>
            <a:pPr marL="177784" indent="-177784" algn="ctr" defTabSz="1219140" fontAlgn="ctr">
              <a:spcBef>
                <a:spcPct val="0"/>
              </a:spcBef>
              <a:spcAft>
                <a:spcPct val="40000"/>
              </a:spcAft>
              <a:buClr>
                <a:srgbClr val="4A5582"/>
              </a:buClr>
              <a:buSzPct val="90000"/>
            </a:pPr>
            <a:endParaRPr kumimoji="1" lang="ko-KR" altLang="ko-KR" sz="3733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71" name="AutoShape 99">
            <a:extLst>
              <a:ext uri="{FF2B5EF4-FFF2-40B4-BE49-F238E27FC236}">
                <a16:creationId xmlns:a16="http://schemas.microsoft.com/office/drawing/2014/main" id="{5347BCA2-20AE-4AEF-82A7-694FDBB10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22" y="2115409"/>
            <a:ext cx="3664929" cy="3088651"/>
          </a:xfrm>
          <a:prstGeom prst="roundRect">
            <a:avLst>
              <a:gd name="adj" fmla="val 4199"/>
            </a:avLst>
          </a:prstGeom>
          <a:solidFill>
            <a:schemeClr val="bg1"/>
          </a:solidFill>
          <a:ln w="12700" algn="ctr">
            <a:solidFill>
              <a:srgbClr val="68B6C0"/>
            </a:solidFill>
            <a:round/>
            <a:headEnd/>
            <a:tailEnd/>
          </a:ln>
        </p:spPr>
        <p:txBody>
          <a:bodyPr lIns="179968" tIns="71987" rIns="43192" bIns="45712" anchor="ctr"/>
          <a:lstStyle/>
          <a:p>
            <a:pPr marL="177784" indent="-177784" algn="ctr" defTabSz="1219140" fontAlgn="ctr">
              <a:spcBef>
                <a:spcPct val="0"/>
              </a:spcBef>
              <a:spcAft>
                <a:spcPct val="40000"/>
              </a:spcAft>
              <a:buClr>
                <a:srgbClr val="4A5582"/>
              </a:buClr>
              <a:buSzPct val="90000"/>
            </a:pPr>
            <a:endParaRPr kumimoji="1" lang="ko-KR" altLang="ko-KR" sz="3733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A026E71-1135-40D4-8CB7-06DC06C76AC4}"/>
              </a:ext>
            </a:extLst>
          </p:cNvPr>
          <p:cNvSpPr/>
          <p:nvPr/>
        </p:nvSpPr>
        <p:spPr bwMode="auto">
          <a:xfrm>
            <a:off x="8104985" y="2068996"/>
            <a:ext cx="3646679" cy="449321"/>
          </a:xfrm>
          <a:prstGeom prst="rect">
            <a:avLst/>
          </a:prstGeom>
          <a:solidFill>
            <a:srgbClr val="00448D"/>
          </a:solidFill>
          <a:ln w="19050" algn="ctr">
            <a:solidFill>
              <a:srgbClr val="00448D"/>
            </a:solidFill>
            <a:miter lim="800000"/>
            <a:headEnd/>
            <a:tailEnd/>
          </a:ln>
          <a:effectLst>
            <a:outerShdw algn="ctr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pPr algn="ctr" defTabSz="121914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67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HA Config</a:t>
            </a:r>
            <a:r>
              <a:rPr kumimoji="1" lang="en-US" altLang="ko-KR" sz="16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(Using Cluster S/W)</a:t>
            </a:r>
            <a:endParaRPr kumimoji="1" lang="ko-KR" altLang="en-US" sz="16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E58A3B6-0FCA-454A-AEEA-513CA1B5F161}"/>
              </a:ext>
            </a:extLst>
          </p:cNvPr>
          <p:cNvSpPr/>
          <p:nvPr/>
        </p:nvSpPr>
        <p:spPr bwMode="auto">
          <a:xfrm>
            <a:off x="445428" y="2068996"/>
            <a:ext cx="3646673" cy="449321"/>
          </a:xfrm>
          <a:prstGeom prst="rect">
            <a:avLst/>
          </a:prstGeom>
          <a:solidFill>
            <a:srgbClr val="68B6C0"/>
          </a:solidFill>
          <a:ln w="19050" algn="ctr">
            <a:solidFill>
              <a:srgbClr val="68B6C0"/>
            </a:solidFill>
            <a:miter lim="800000"/>
            <a:headEnd/>
            <a:tailEnd/>
          </a:ln>
          <a:effectLst>
            <a:outerShdw algn="ctr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pPr algn="ctr" defTabSz="121914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67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TSC</a:t>
            </a:r>
            <a:r>
              <a:rPr kumimoji="1" lang="en-US" altLang="ko-KR" sz="16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(Tibero Standby Cluster)</a:t>
            </a:r>
            <a:endParaRPr kumimoji="1" lang="ko-KR" altLang="en-US" sz="16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3B2204C-F5BC-4AC6-8D62-5FB4AF18D7B6}"/>
              </a:ext>
            </a:extLst>
          </p:cNvPr>
          <p:cNvSpPr/>
          <p:nvPr/>
        </p:nvSpPr>
        <p:spPr bwMode="auto">
          <a:xfrm>
            <a:off x="4270118" y="2052462"/>
            <a:ext cx="3646679" cy="449321"/>
          </a:xfrm>
          <a:prstGeom prst="rect">
            <a:avLst/>
          </a:prstGeom>
          <a:solidFill>
            <a:srgbClr val="007095"/>
          </a:solidFill>
          <a:ln w="19050" algn="ctr">
            <a:solidFill>
              <a:srgbClr val="007095"/>
            </a:solidFill>
            <a:miter lim="800000"/>
            <a:headEnd/>
            <a:tailEnd/>
          </a:ln>
          <a:effectLst>
            <a:outerShdw algn="ctr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/>
          <a:lstStyle/>
          <a:p>
            <a:pPr algn="ctr" defTabSz="121914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67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CDC Synchronization Solution</a:t>
            </a:r>
          </a:p>
        </p:txBody>
      </p:sp>
      <p:pic>
        <p:nvPicPr>
          <p:cNvPr id="54" name="Picture 54" descr="Icon 2007_v1">
            <a:extLst>
              <a:ext uri="{FF2B5EF4-FFF2-40B4-BE49-F238E27FC236}">
                <a16:creationId xmlns:a16="http://schemas.microsoft.com/office/drawing/2014/main" id="{9D203367-0D1A-49FF-98C8-C8FC97005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93" y="3127949"/>
            <a:ext cx="864000" cy="81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0" descr="DB">
            <a:extLst>
              <a:ext uri="{FF2B5EF4-FFF2-40B4-BE49-F238E27FC236}">
                <a16:creationId xmlns:a16="http://schemas.microsoft.com/office/drawing/2014/main" id="{6A4C589A-AFA0-4B68-8340-4EA0958B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870" y="4616383"/>
            <a:ext cx="929808" cy="4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89FAE6-4825-4A55-B7DA-BDE85D511218}"/>
              </a:ext>
            </a:extLst>
          </p:cNvPr>
          <p:cNvSpPr txBox="1"/>
          <p:nvPr/>
        </p:nvSpPr>
        <p:spPr>
          <a:xfrm>
            <a:off x="9429338" y="4584123"/>
            <a:ext cx="1054555" cy="29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dirty="0">
                <a:solidFill>
                  <a:srgbClr val="000000"/>
                </a:solidFill>
                <a:latin typeface="맑은 고딕"/>
                <a:ea typeface="맑은 고딕" pitchFamily="50" charset="-127"/>
              </a:rPr>
              <a:t>Storage</a:t>
            </a:r>
            <a:endParaRPr kumimoji="1" lang="ko-KR" altLang="en-US" sz="1333" dirty="0">
              <a:solidFill>
                <a:srgbClr val="000000"/>
              </a:solidFill>
              <a:latin typeface="맑은 고딕"/>
              <a:ea typeface="맑은 고딕" pitchFamily="50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4DEFAF1-76E7-47BE-A8FD-8F4154596407}"/>
              </a:ext>
            </a:extLst>
          </p:cNvPr>
          <p:cNvCxnSpPr>
            <a:stCxn id="63" idx="1"/>
            <a:endCxn id="54" idx="3"/>
          </p:cNvCxnSpPr>
          <p:nvPr/>
        </p:nvCxnSpPr>
        <p:spPr>
          <a:xfrm flipH="1">
            <a:off x="9526793" y="3534299"/>
            <a:ext cx="805145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2">
            <a:extLst>
              <a:ext uri="{FF2B5EF4-FFF2-40B4-BE49-F238E27FC236}">
                <a16:creationId xmlns:a16="http://schemas.microsoft.com/office/drawing/2014/main" id="{73FDF31F-4C44-46B5-9F8D-3BDD1EB564B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735543" y="2691627"/>
            <a:ext cx="2340884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직선 연결선 9">
            <a:extLst>
              <a:ext uri="{FF2B5EF4-FFF2-40B4-BE49-F238E27FC236}">
                <a16:creationId xmlns:a16="http://schemas.microsoft.com/office/drawing/2014/main" id="{23382A69-466F-4BD8-A83A-C3973780930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093506" y="2691624"/>
            <a:ext cx="0" cy="52059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직선 연결선 19">
            <a:extLst>
              <a:ext uri="{FF2B5EF4-FFF2-40B4-BE49-F238E27FC236}">
                <a16:creationId xmlns:a16="http://schemas.microsoft.com/office/drawing/2014/main" id="{FDA16D8A-E787-4C44-9F84-4B3C473084BC}"/>
              </a:ext>
            </a:extLst>
          </p:cNvPr>
          <p:cNvCxnSpPr>
            <a:cxnSpLocks noChangeShapeType="1"/>
            <a:stCxn id="68" idx="2"/>
            <a:endCxn id="55" idx="0"/>
          </p:cNvCxnSpPr>
          <p:nvPr/>
        </p:nvCxnSpPr>
        <p:spPr bwMode="auto">
          <a:xfrm>
            <a:off x="9070621" y="4228531"/>
            <a:ext cx="867153" cy="38785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직선 연결선 33">
            <a:extLst>
              <a:ext uri="{FF2B5EF4-FFF2-40B4-BE49-F238E27FC236}">
                <a16:creationId xmlns:a16="http://schemas.microsoft.com/office/drawing/2014/main" id="{6621831C-3611-4D36-B25F-95872A7AE1E3}"/>
              </a:ext>
            </a:extLst>
          </p:cNvPr>
          <p:cNvCxnSpPr>
            <a:cxnSpLocks noChangeShapeType="1"/>
            <a:stCxn id="55" idx="0"/>
            <a:endCxn id="69" idx="2"/>
          </p:cNvCxnSpPr>
          <p:nvPr/>
        </p:nvCxnSpPr>
        <p:spPr bwMode="auto">
          <a:xfrm flipV="1">
            <a:off x="9937774" y="4228531"/>
            <a:ext cx="823080" cy="387852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3" name="Picture 54" descr="Icon 2007_v1">
            <a:extLst>
              <a:ext uri="{FF2B5EF4-FFF2-40B4-BE49-F238E27FC236}">
                <a16:creationId xmlns:a16="http://schemas.microsoft.com/office/drawing/2014/main" id="{3A28427D-8F71-4781-95C4-A0DF19790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938" y="3127949"/>
            <a:ext cx="864000" cy="81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연결선 9">
            <a:extLst>
              <a:ext uri="{FF2B5EF4-FFF2-40B4-BE49-F238E27FC236}">
                <a16:creationId xmlns:a16="http://schemas.microsoft.com/office/drawing/2014/main" id="{59A77A47-B355-40DC-9608-16E3323203A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0733353" y="2691624"/>
            <a:ext cx="0" cy="5174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" name="TextBox 34">
            <a:extLst>
              <a:ext uri="{FF2B5EF4-FFF2-40B4-BE49-F238E27FC236}">
                <a16:creationId xmlns:a16="http://schemas.microsoft.com/office/drawing/2014/main" id="{1FC95416-2F4A-4765-9548-00E4C892D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9686" y="4425985"/>
            <a:ext cx="747641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Active</a:t>
            </a:r>
            <a:endParaRPr lang="ko-KR" altLang="en-US" sz="160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7" name="TextBox 34">
            <a:extLst>
              <a:ext uri="{FF2B5EF4-FFF2-40B4-BE49-F238E27FC236}">
                <a16:creationId xmlns:a16="http://schemas.microsoft.com/office/drawing/2014/main" id="{10276C06-D7A1-4BC4-851B-7714ED1C5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937" y="4440343"/>
            <a:ext cx="934167" cy="338555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Standby</a:t>
            </a:r>
            <a:endParaRPr lang="ko-KR" altLang="en-US" sz="160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8" name="AutoShape 12">
            <a:extLst>
              <a:ext uri="{FF2B5EF4-FFF2-40B4-BE49-F238E27FC236}">
                <a16:creationId xmlns:a16="http://schemas.microsoft.com/office/drawing/2014/main" id="{99D999D0-6E87-4CF7-A45F-D1E32CC69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7613" y="3873328"/>
            <a:ext cx="1006016" cy="355203"/>
          </a:xfrm>
          <a:prstGeom prst="roundRect">
            <a:avLst>
              <a:gd name="adj" fmla="val 13741"/>
            </a:avLst>
          </a:prstGeom>
          <a:solidFill>
            <a:srgbClr val="00B0F0"/>
          </a:solidFill>
          <a:ln w="19050" algn="ctr">
            <a:noFill/>
            <a:round/>
            <a:headEnd/>
            <a:tailEnd/>
          </a:ln>
        </p:spPr>
        <p:txBody>
          <a:bodyPr wrap="none" lIns="54000" rIns="54000" anchor="ctr"/>
          <a:lstStyle/>
          <a:p>
            <a:pPr algn="ctr" defTabSz="685766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/>
                <a:ea typeface="맑은 고딕" pitchFamily="50" charset="-127"/>
              </a:rPr>
              <a:t>Cluster S/W</a:t>
            </a:r>
          </a:p>
        </p:txBody>
      </p:sp>
      <p:sp>
        <p:nvSpPr>
          <p:cNvPr id="69" name="AutoShape 12">
            <a:extLst>
              <a:ext uri="{FF2B5EF4-FFF2-40B4-BE49-F238E27FC236}">
                <a16:creationId xmlns:a16="http://schemas.microsoft.com/office/drawing/2014/main" id="{E54D074D-5FB4-4789-B02A-F260B802D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7846" y="3873328"/>
            <a:ext cx="1006016" cy="355203"/>
          </a:xfrm>
          <a:prstGeom prst="roundRect">
            <a:avLst>
              <a:gd name="adj" fmla="val 13741"/>
            </a:avLst>
          </a:prstGeom>
          <a:solidFill>
            <a:srgbClr val="00B0F0"/>
          </a:solidFill>
          <a:ln w="19050" algn="ctr">
            <a:noFill/>
            <a:round/>
            <a:headEnd/>
            <a:tailEnd/>
          </a:ln>
        </p:spPr>
        <p:txBody>
          <a:bodyPr wrap="none" lIns="54000" rIns="54000" anchor="ctr"/>
          <a:lstStyle/>
          <a:p>
            <a:pPr algn="ctr" defTabSz="685766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/>
                <a:ea typeface="맑은 고딕" pitchFamily="50" charset="-127"/>
              </a:rPr>
              <a:t>Cluster S/W</a:t>
            </a:r>
          </a:p>
        </p:txBody>
      </p:sp>
      <p:cxnSp>
        <p:nvCxnSpPr>
          <p:cNvPr id="94" name="직선 연결선 2">
            <a:extLst>
              <a:ext uri="{FF2B5EF4-FFF2-40B4-BE49-F238E27FC236}">
                <a16:creationId xmlns:a16="http://schemas.microsoft.com/office/drawing/2014/main" id="{D3710269-DDE8-4FEE-A9A2-90D0F72830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04530" y="2691624"/>
            <a:ext cx="2340884" cy="56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직선 연결선 9">
            <a:extLst>
              <a:ext uri="{FF2B5EF4-FFF2-40B4-BE49-F238E27FC236}">
                <a16:creationId xmlns:a16="http://schemas.microsoft.com/office/drawing/2014/main" id="{5D327569-D299-4309-8213-7165F2E286F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440400" y="2696357"/>
            <a:ext cx="0" cy="5127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직선 연결선 19">
            <a:extLst>
              <a:ext uri="{FF2B5EF4-FFF2-40B4-BE49-F238E27FC236}">
                <a16:creationId xmlns:a16="http://schemas.microsoft.com/office/drawing/2014/main" id="{FEB6B785-AE25-48C5-8C60-AED31C939E12}"/>
              </a:ext>
            </a:extLst>
          </p:cNvPr>
          <p:cNvCxnSpPr>
            <a:cxnSpLocks noChangeShapeType="1"/>
            <a:stCxn id="93" idx="2"/>
            <a:endCxn id="104" idx="0"/>
          </p:cNvCxnSpPr>
          <p:nvPr/>
        </p:nvCxnSpPr>
        <p:spPr bwMode="auto">
          <a:xfrm>
            <a:off x="1440401" y="3971243"/>
            <a:ext cx="6237" cy="56670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직선 연결선 33">
            <a:extLst>
              <a:ext uri="{FF2B5EF4-FFF2-40B4-BE49-F238E27FC236}">
                <a16:creationId xmlns:a16="http://schemas.microsoft.com/office/drawing/2014/main" id="{D1829F68-967F-496D-8F6E-3712AB052C76}"/>
              </a:ext>
            </a:extLst>
          </p:cNvPr>
          <p:cNvCxnSpPr>
            <a:cxnSpLocks noChangeShapeType="1"/>
            <a:stCxn id="107" idx="0"/>
            <a:endCxn id="100" idx="2"/>
          </p:cNvCxnSpPr>
          <p:nvPr/>
        </p:nvCxnSpPr>
        <p:spPr bwMode="auto">
          <a:xfrm flipV="1">
            <a:off x="3109544" y="3971241"/>
            <a:ext cx="0" cy="5565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0" name="Picture 54" descr="Icon 2007_v1">
            <a:extLst>
              <a:ext uri="{FF2B5EF4-FFF2-40B4-BE49-F238E27FC236}">
                <a16:creationId xmlns:a16="http://schemas.microsoft.com/office/drawing/2014/main" id="{A28F8DDD-FB97-4028-8814-C32050FC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97" y="3124831"/>
            <a:ext cx="857293" cy="8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직선 연결선 9">
            <a:extLst>
              <a:ext uri="{FF2B5EF4-FFF2-40B4-BE49-F238E27FC236}">
                <a16:creationId xmlns:a16="http://schemas.microsoft.com/office/drawing/2014/main" id="{8962C0F2-2519-4A69-8FEC-8D624350F9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117416" y="2696356"/>
            <a:ext cx="0" cy="5127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3" name="Picture 60" descr="DB">
            <a:extLst>
              <a:ext uri="{FF2B5EF4-FFF2-40B4-BE49-F238E27FC236}">
                <a16:creationId xmlns:a16="http://schemas.microsoft.com/office/drawing/2014/main" id="{F3E99463-9571-427A-9B8D-091A16F9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54" y="4527752"/>
            <a:ext cx="837475" cy="5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87F401A-9E38-4D31-8458-70AE9963C1A9}"/>
              </a:ext>
            </a:extLst>
          </p:cNvPr>
          <p:cNvSpPr txBox="1"/>
          <p:nvPr/>
        </p:nvSpPr>
        <p:spPr>
          <a:xfrm>
            <a:off x="1059000" y="4537947"/>
            <a:ext cx="775277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dirty="0">
                <a:solidFill>
                  <a:srgbClr val="000000"/>
                </a:solidFill>
                <a:latin typeface="맑은 고딕"/>
                <a:ea typeface="맑은 고딕" pitchFamily="50" charset="-127"/>
              </a:rPr>
              <a:t>Storage</a:t>
            </a:r>
            <a:endParaRPr kumimoji="1" lang="ko-KR" altLang="en-US" sz="1333" dirty="0">
              <a:solidFill>
                <a:srgbClr val="000000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105" name="TextBox 34">
            <a:extLst>
              <a:ext uri="{FF2B5EF4-FFF2-40B4-BE49-F238E27FC236}">
                <a16:creationId xmlns:a16="http://schemas.microsoft.com/office/drawing/2014/main" id="{83A38485-9FE3-4340-9FD8-C12E27B02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9" y="4015187"/>
            <a:ext cx="747641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Active</a:t>
            </a:r>
            <a:endParaRPr lang="ko-KR" altLang="en-US" sz="160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6" name="TextBox 34">
            <a:extLst>
              <a:ext uri="{FF2B5EF4-FFF2-40B4-BE49-F238E27FC236}">
                <a16:creationId xmlns:a16="http://schemas.microsoft.com/office/drawing/2014/main" id="{C4BA6A1F-46BE-4162-A393-BEECECF3C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432" y="4080475"/>
            <a:ext cx="7495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Active/</a:t>
            </a:r>
          </a:p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Standby</a:t>
            </a:r>
          </a:p>
        </p:txBody>
      </p:sp>
      <p:pic>
        <p:nvPicPr>
          <p:cNvPr id="107" name="Picture 60" descr="DB">
            <a:extLst>
              <a:ext uri="{FF2B5EF4-FFF2-40B4-BE49-F238E27FC236}">
                <a16:creationId xmlns:a16="http://schemas.microsoft.com/office/drawing/2014/main" id="{27CAA084-E1AB-4082-AE79-E686AADDA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897" y="4527752"/>
            <a:ext cx="857292" cy="5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5E0DC18E-684D-4FD6-9323-1A0367D85366}"/>
              </a:ext>
            </a:extLst>
          </p:cNvPr>
          <p:cNvSpPr txBox="1"/>
          <p:nvPr/>
        </p:nvSpPr>
        <p:spPr>
          <a:xfrm>
            <a:off x="2717296" y="4537947"/>
            <a:ext cx="775277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dirty="0">
                <a:solidFill>
                  <a:srgbClr val="000000"/>
                </a:solidFill>
                <a:latin typeface="맑은 고딕"/>
                <a:ea typeface="맑은 고딕" pitchFamily="50" charset="-127"/>
              </a:rPr>
              <a:t>Storage</a:t>
            </a:r>
            <a:endParaRPr kumimoji="1" lang="ko-KR" altLang="en-US" sz="1333" dirty="0">
              <a:solidFill>
                <a:srgbClr val="000000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91" name="Rectangle 107">
            <a:extLst>
              <a:ext uri="{FF2B5EF4-FFF2-40B4-BE49-F238E27FC236}">
                <a16:creationId xmlns:a16="http://schemas.microsoft.com/office/drawing/2014/main" id="{BEE8D9E3-DC51-4011-97DE-1E44874D2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000" y="3249000"/>
            <a:ext cx="790281" cy="45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67" b="1" dirty="0">
                <a:solidFill>
                  <a:srgbClr val="00B0F0"/>
                </a:solidFill>
                <a:latin typeface="맑은 고딕"/>
                <a:ea typeface="맑은 고딕" pitchFamily="50" charset="-127"/>
              </a:rPr>
              <a:t>Redo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67" b="1" dirty="0">
                <a:solidFill>
                  <a:srgbClr val="00B0F0"/>
                </a:solidFill>
                <a:latin typeface="맑은 고딕"/>
                <a:ea typeface="맑은 고딕" pitchFamily="50" charset="-127"/>
              </a:rPr>
              <a:t>Shipping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8FE0FA9-5045-4A36-B002-529D1BB3FBA6}"/>
              </a:ext>
            </a:extLst>
          </p:cNvPr>
          <p:cNvCxnSpPr/>
          <p:nvPr/>
        </p:nvCxnSpPr>
        <p:spPr bwMode="auto">
          <a:xfrm>
            <a:off x="1869046" y="3761203"/>
            <a:ext cx="811849" cy="0"/>
          </a:xfrm>
          <a:prstGeom prst="straightConnector1">
            <a:avLst/>
          </a:prstGeom>
          <a:gradFill rotWithShape="1">
            <a:gsLst>
              <a:gs pos="0">
                <a:srgbClr val="8EAECC"/>
              </a:gs>
              <a:gs pos="100000">
                <a:srgbClr val="7199BD"/>
              </a:gs>
            </a:gsLst>
            <a:lin ang="5400000" scaled="1"/>
          </a:gradFill>
          <a:ln w="19050" cap="flat" cmpd="sng" algn="ctr">
            <a:solidFill>
              <a:srgbClr val="00B0F0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5400" dir="16200000" algn="ctr" rotWithShape="0">
                    <a:srgbClr val="C0C0C0"/>
                  </a:outerShdw>
                </a:effectLst>
              </a14:hiddenEffects>
            </a:ext>
          </a:extLst>
        </p:spPr>
      </p:cxnSp>
      <p:pic>
        <p:nvPicPr>
          <p:cNvPr id="115" name="Picture 54" descr="Icon 2007_v1">
            <a:extLst>
              <a:ext uri="{FF2B5EF4-FFF2-40B4-BE49-F238E27FC236}">
                <a16:creationId xmlns:a16="http://schemas.microsoft.com/office/drawing/2014/main" id="{21BAD3A9-F62D-4E49-A31D-86298A17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96" y="3124831"/>
            <a:ext cx="877357" cy="8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직선 연결선 2">
            <a:extLst>
              <a:ext uri="{FF2B5EF4-FFF2-40B4-BE49-F238E27FC236}">
                <a16:creationId xmlns:a16="http://schemas.microsoft.com/office/drawing/2014/main" id="{C35F3BB1-D0F9-4E3C-8453-E4E986E1A8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47904" y="2691624"/>
            <a:ext cx="2340889" cy="56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직선 연결선 9">
            <a:extLst>
              <a:ext uri="{FF2B5EF4-FFF2-40B4-BE49-F238E27FC236}">
                <a16:creationId xmlns:a16="http://schemas.microsoft.com/office/drawing/2014/main" id="{C4B56309-F580-4974-8B0E-18C7BC658C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83774" y="2696357"/>
            <a:ext cx="0" cy="5127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직선 연결선 19">
            <a:extLst>
              <a:ext uri="{FF2B5EF4-FFF2-40B4-BE49-F238E27FC236}">
                <a16:creationId xmlns:a16="http://schemas.microsoft.com/office/drawing/2014/main" id="{A6C44ED0-E25C-404B-B127-4735A0BC6E83}"/>
              </a:ext>
            </a:extLst>
          </p:cNvPr>
          <p:cNvCxnSpPr>
            <a:cxnSpLocks noChangeShapeType="1"/>
            <a:stCxn id="115" idx="2"/>
            <a:endCxn id="125" idx="0"/>
          </p:cNvCxnSpPr>
          <p:nvPr/>
        </p:nvCxnSpPr>
        <p:spPr bwMode="auto">
          <a:xfrm>
            <a:off x="5283776" y="3971243"/>
            <a:ext cx="7981" cy="5768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직선 연결선 33">
            <a:extLst>
              <a:ext uri="{FF2B5EF4-FFF2-40B4-BE49-F238E27FC236}">
                <a16:creationId xmlns:a16="http://schemas.microsoft.com/office/drawing/2014/main" id="{DFF95C79-12D8-403F-8910-9A015951A6E4}"/>
              </a:ext>
            </a:extLst>
          </p:cNvPr>
          <p:cNvCxnSpPr>
            <a:cxnSpLocks noChangeShapeType="1"/>
            <a:stCxn id="128" idx="0"/>
            <a:endCxn id="121" idx="2"/>
          </p:cNvCxnSpPr>
          <p:nvPr/>
        </p:nvCxnSpPr>
        <p:spPr bwMode="auto">
          <a:xfrm flipV="1">
            <a:off x="6952921" y="3971241"/>
            <a:ext cx="0" cy="5565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1" name="Picture 54" descr="Icon 2007_v1">
            <a:extLst>
              <a:ext uri="{FF2B5EF4-FFF2-40B4-BE49-F238E27FC236}">
                <a16:creationId xmlns:a16="http://schemas.microsoft.com/office/drawing/2014/main" id="{0EA373C2-4838-44EE-B119-08A35749F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73" y="3124831"/>
            <a:ext cx="857295" cy="8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" name="직선 연결선 9">
            <a:extLst>
              <a:ext uri="{FF2B5EF4-FFF2-40B4-BE49-F238E27FC236}">
                <a16:creationId xmlns:a16="http://schemas.microsoft.com/office/drawing/2014/main" id="{565A9F8D-B7AE-4C8A-9A63-52AD6C400F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960793" y="2696356"/>
            <a:ext cx="0" cy="5127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4" name="Picture 60" descr="DB">
            <a:extLst>
              <a:ext uri="{FF2B5EF4-FFF2-40B4-BE49-F238E27FC236}">
                <a16:creationId xmlns:a16="http://schemas.microsoft.com/office/drawing/2014/main" id="{D314FF26-042E-4396-A282-E312D907B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170" y="4527752"/>
            <a:ext cx="837476" cy="5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5E5DC906-C111-4A63-8B0D-DB66BF98FFF4}"/>
              </a:ext>
            </a:extLst>
          </p:cNvPr>
          <p:cNvSpPr txBox="1"/>
          <p:nvPr/>
        </p:nvSpPr>
        <p:spPr>
          <a:xfrm>
            <a:off x="4904117" y="4548089"/>
            <a:ext cx="775277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dirty="0">
                <a:solidFill>
                  <a:srgbClr val="000000"/>
                </a:solidFill>
                <a:latin typeface="맑은 고딕"/>
                <a:ea typeface="맑은 고딕" pitchFamily="50" charset="-127"/>
              </a:rPr>
              <a:t>Storage</a:t>
            </a:r>
            <a:endParaRPr kumimoji="1" lang="ko-KR" altLang="en-US" sz="1333" dirty="0">
              <a:solidFill>
                <a:srgbClr val="000000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126" name="TextBox 34">
            <a:extLst>
              <a:ext uri="{FF2B5EF4-FFF2-40B4-BE49-F238E27FC236}">
                <a16:creationId xmlns:a16="http://schemas.microsoft.com/office/drawing/2014/main" id="{79AADD11-34AC-4CC0-8767-62B69F955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8060" y="4015187"/>
            <a:ext cx="747641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Active</a:t>
            </a:r>
            <a:endParaRPr lang="ko-KR" altLang="en-US" sz="1600" baseline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27" name="TextBox 34">
            <a:extLst>
              <a:ext uri="{FF2B5EF4-FFF2-40B4-BE49-F238E27FC236}">
                <a16:creationId xmlns:a16="http://schemas.microsoft.com/office/drawing/2014/main" id="{517BA9DE-B8AA-420B-9381-7DAD91004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0810" y="4080475"/>
            <a:ext cx="562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aseline="-250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defTabSz="1219170" eaLnBrk="1" fontAlgn="base" latin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600" baseline="0" dirty="0">
                <a:solidFill>
                  <a:srgbClr val="000000"/>
                </a:solidFill>
                <a:latin typeface="맑은 고딕"/>
                <a:ea typeface="맑은 고딕"/>
              </a:rPr>
              <a:t>Active</a:t>
            </a:r>
          </a:p>
        </p:txBody>
      </p:sp>
      <p:pic>
        <p:nvPicPr>
          <p:cNvPr id="128" name="Picture 60" descr="DB">
            <a:extLst>
              <a:ext uri="{FF2B5EF4-FFF2-40B4-BE49-F238E27FC236}">
                <a16:creationId xmlns:a16="http://schemas.microsoft.com/office/drawing/2014/main" id="{CAE54791-9B02-48F4-8384-B3379EC82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73" y="4527752"/>
            <a:ext cx="857293" cy="5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AD942698-D6CA-4DA6-B1F6-140F0687BABE}"/>
              </a:ext>
            </a:extLst>
          </p:cNvPr>
          <p:cNvSpPr txBox="1"/>
          <p:nvPr/>
        </p:nvSpPr>
        <p:spPr>
          <a:xfrm>
            <a:off x="6560674" y="4537947"/>
            <a:ext cx="775277" cy="29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dirty="0">
                <a:solidFill>
                  <a:srgbClr val="000000"/>
                </a:solidFill>
                <a:latin typeface="맑은 고딕"/>
                <a:ea typeface="맑은 고딕" pitchFamily="50" charset="-127"/>
              </a:rPr>
              <a:t>Storage</a:t>
            </a:r>
            <a:endParaRPr kumimoji="1" lang="ko-KR" altLang="en-US" sz="1333" dirty="0">
              <a:solidFill>
                <a:srgbClr val="000000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114" name="톱니 모양의 오른쪽 화살표 69">
            <a:extLst>
              <a:ext uri="{FF2B5EF4-FFF2-40B4-BE49-F238E27FC236}">
                <a16:creationId xmlns:a16="http://schemas.microsoft.com/office/drawing/2014/main" id="{443DB6A9-3E51-45A7-AFF1-28B9512FEC51}"/>
              </a:ext>
            </a:extLst>
          </p:cNvPr>
          <p:cNvSpPr/>
          <p:nvPr/>
        </p:nvSpPr>
        <p:spPr bwMode="auto">
          <a:xfrm>
            <a:off x="5718688" y="3041587"/>
            <a:ext cx="805585" cy="1098760"/>
          </a:xfrm>
          <a:prstGeom prst="notchedRightArrow">
            <a:avLst>
              <a:gd name="adj1" fmla="val 50000"/>
              <a:gd name="adj2" fmla="val 17419"/>
            </a:avLst>
          </a:prstGeom>
          <a:solidFill>
            <a:srgbClr val="00B0F0"/>
          </a:solidFill>
          <a:ln w="349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/>
                <a:ea typeface="맑은 고딕" pitchFamily="50" charset="-127"/>
              </a:rPr>
              <a:t>CDC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/>
                <a:ea typeface="맑은 고딕" pitchFamily="50" charset="-127"/>
              </a:rPr>
              <a:t>Sync</a:t>
            </a:r>
            <a:endParaRPr kumimoji="1" lang="ko-KR" altLang="en-US" sz="1333" b="1" dirty="0">
              <a:solidFill>
                <a:srgbClr val="FFFFFF"/>
              </a:solidFill>
              <a:latin typeface="맑은 고딕"/>
              <a:ea typeface="맑은 고딕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A46DF8B-9C96-4069-9369-7F1BC97A814F}"/>
              </a:ext>
            </a:extLst>
          </p:cNvPr>
          <p:cNvGrpSpPr/>
          <p:nvPr/>
        </p:nvGrpSpPr>
        <p:grpSpPr>
          <a:xfrm>
            <a:off x="1005488" y="3124831"/>
            <a:ext cx="863560" cy="846411"/>
            <a:chOff x="754115" y="2316478"/>
            <a:chExt cx="647670" cy="634808"/>
          </a:xfrm>
        </p:grpSpPr>
        <p:pic>
          <p:nvPicPr>
            <p:cNvPr id="93" name="Picture 54" descr="Icon 2007_v1">
              <a:extLst>
                <a:ext uri="{FF2B5EF4-FFF2-40B4-BE49-F238E27FC236}">
                  <a16:creationId xmlns:a16="http://schemas.microsoft.com/office/drawing/2014/main" id="{63B5A9B1-4C8F-4B5E-99F7-DE08B8807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15" y="2316478"/>
              <a:ext cx="642970" cy="634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17A107-BEA5-451A-A6B8-279BAE0A4FBC}"/>
                </a:ext>
              </a:extLst>
            </p:cNvPr>
            <p:cNvSpPr/>
            <p:nvPr/>
          </p:nvSpPr>
          <p:spPr bwMode="auto">
            <a:xfrm>
              <a:off x="754115" y="2536858"/>
              <a:ext cx="646679" cy="290444"/>
            </a:xfrm>
            <a:prstGeom prst="rect">
              <a:avLst/>
            </a:prstGeom>
            <a:solidFill>
              <a:srgbClr val="002060">
                <a:alpha val="80000"/>
              </a:srgbClr>
            </a:solidFill>
            <a:ln>
              <a:noFill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333" b="1" dirty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Tibero</a:t>
              </a:r>
            </a:p>
            <a:p>
              <a:pPr algn="ctr" defTabSz="1219170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67" dirty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rPr>
                <a:t>(Primary)</a:t>
              </a:r>
              <a:endParaRPr kumimoji="1" lang="ko-KR" altLang="en-US" sz="1067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BDF6515-970B-4CF2-B001-82CCFE0EAC9E}"/>
              </a:ext>
            </a:extLst>
          </p:cNvPr>
          <p:cNvSpPr/>
          <p:nvPr/>
        </p:nvSpPr>
        <p:spPr bwMode="auto">
          <a:xfrm>
            <a:off x="2675333" y="3418671"/>
            <a:ext cx="862239" cy="3872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Tibero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67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(Secondary)</a:t>
            </a:r>
            <a:endParaRPr kumimoji="1" lang="ko-KR" altLang="en-US" sz="1067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9D96FFD-1462-44F9-A330-D6CDCBF794B9}"/>
              </a:ext>
            </a:extLst>
          </p:cNvPr>
          <p:cNvSpPr/>
          <p:nvPr/>
        </p:nvSpPr>
        <p:spPr bwMode="auto">
          <a:xfrm>
            <a:off x="4849678" y="3418671"/>
            <a:ext cx="862239" cy="3872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Tibero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67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kumimoji="1" lang="ko-KR" altLang="en-US" sz="1067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45F7D67-F9EE-4F13-8793-891B401B18BC}"/>
              </a:ext>
            </a:extLst>
          </p:cNvPr>
          <p:cNvSpPr/>
          <p:nvPr/>
        </p:nvSpPr>
        <p:spPr bwMode="auto">
          <a:xfrm>
            <a:off x="6534305" y="3418671"/>
            <a:ext cx="836347" cy="3872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Tibero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67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kumimoji="1" lang="ko-KR" altLang="en-US" sz="1067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0BF55DC-691F-44CA-946C-F1AA6E80FE46}"/>
              </a:ext>
            </a:extLst>
          </p:cNvPr>
          <p:cNvSpPr/>
          <p:nvPr/>
        </p:nvSpPr>
        <p:spPr bwMode="auto">
          <a:xfrm>
            <a:off x="8664554" y="3422859"/>
            <a:ext cx="862239" cy="3872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Tibero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67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#1</a:t>
            </a:r>
            <a:endParaRPr kumimoji="1" lang="ko-KR" altLang="en-US" sz="1067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DD724A-19AE-4A6A-AB58-74686E6F454C}"/>
              </a:ext>
            </a:extLst>
          </p:cNvPr>
          <p:cNvSpPr/>
          <p:nvPr/>
        </p:nvSpPr>
        <p:spPr bwMode="auto">
          <a:xfrm>
            <a:off x="10342681" y="3422859"/>
            <a:ext cx="836347" cy="387259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333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Tibero</a:t>
            </a: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67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#2</a:t>
            </a:r>
            <a:endParaRPr kumimoji="1" lang="ko-KR" altLang="en-US" sz="1067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사각형: 둥근 모서리 67">
            <a:extLst>
              <a:ext uri="{FF2B5EF4-FFF2-40B4-BE49-F238E27FC236}">
                <a16:creationId xmlns:a16="http://schemas.microsoft.com/office/drawing/2014/main" id="{4FAB0661-1725-4B4F-BF9D-8314A1488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39227"/>
            <a:ext cx="12192000" cy="102977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95"/>
              </a:gs>
              <a:gs pos="100000">
                <a:srgbClr val="203864"/>
              </a:gs>
            </a:gsLst>
            <a:lin ang="0" scaled="0"/>
          </a:gradFill>
          <a:ln w="12700">
            <a:miter lim="400000"/>
          </a:ln>
        </p:spPr>
        <p:txBody>
          <a:bodyPr lIns="45719" tIns="45719" rIns="45719" bIns="45719" anchor="ctr"/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FFFFFF"/>
                </a:solidFill>
                <a:latin typeface="맑은 고딕"/>
                <a:ea typeface="맑은 고딕"/>
              </a:rPr>
              <a:t>Tibero provides high availability</a:t>
            </a:r>
            <a:br>
              <a:rPr kumimoji="1" lang="en-US" altLang="ko-KR" sz="2400" b="1" dirty="0">
                <a:solidFill>
                  <a:srgbClr val="FFFFFF"/>
                </a:solidFill>
                <a:latin typeface="맑은 고딕"/>
                <a:ea typeface="맑은 고딕"/>
              </a:rPr>
            </a:br>
            <a:r>
              <a:rPr kumimoji="1" lang="en-US" altLang="ko-KR" sz="2400" b="1" dirty="0">
                <a:solidFill>
                  <a:srgbClr val="FFFFFF"/>
                </a:solidFill>
                <a:latin typeface="맑은 고딕"/>
                <a:ea typeface="맑은 고딕"/>
              </a:rPr>
              <a:t>by providing various redundancy configurations within AWS.</a:t>
            </a:r>
            <a:endParaRPr kumimoji="1" lang="en-US" altLang="ko-KR" sz="2800" b="1" dirty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0" name="Rectangle 63">
            <a:extLst>
              <a:ext uri="{FF2B5EF4-FFF2-40B4-BE49-F238E27FC236}">
                <a16:creationId xmlns:a16="http://schemas.microsoft.com/office/drawing/2014/main" id="{92A0BFA3-52C5-4386-9003-3616D87A8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00" y="849113"/>
            <a:ext cx="11709400" cy="94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C5442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57600" bIns="48000" numCol="1" anchor="t" anchorCtr="0" compatLnSpc="1">
            <a:prstTxWarp prst="textNoShape">
              <a:avLst/>
            </a:prstTxWarp>
          </a:bodyPr>
          <a:lstStyle>
            <a:lvl1pPr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itchFamily="2" charset="2"/>
              <a:defRPr kumimoji="1" sz="1600" b="1">
                <a:solidFill>
                  <a:srgbClr val="111111"/>
                </a:solidFill>
                <a:latin typeface="+mn-lt"/>
                <a:ea typeface="+mn-ea"/>
                <a:cs typeface="+mn-cs"/>
              </a:defRPr>
            </a:lvl1pPr>
            <a:lvl2pPr marL="296863" indent="-144463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Char char="•"/>
              <a:defRPr kumimoji="1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Font typeface="맑은 고딕" pitchFamily="50" charset="-127"/>
              <a:buChar char="-"/>
              <a:defRPr kumimoji="1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513" indent="-176213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Font typeface="맑은 고딕" pitchFamily="50" charset="-127"/>
              <a:buChar char="-"/>
              <a:defRPr kumimoji="1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Font typeface="맑은 고딕" pitchFamily="50" charset="-127"/>
              <a:buChar char="-"/>
              <a:defRPr kumimoji="1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638CAD"/>
              </a:buClr>
              <a:buFont typeface="맑은 고딕" pitchFamily="50" charset="-127"/>
              <a:buChar char="-"/>
              <a:defRPr kumimoji="1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638CAD"/>
              </a:buClr>
              <a:buFont typeface="맑은 고딕" pitchFamily="50" charset="-127"/>
              <a:buChar char="-"/>
              <a:defRPr kumimoji="1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638CAD"/>
              </a:buClr>
              <a:buFont typeface="맑은 고딕" pitchFamily="50" charset="-127"/>
              <a:buChar char="-"/>
              <a:defRPr kumimoji="1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638CAD"/>
              </a:buClr>
              <a:buFont typeface="맑은 고딕" pitchFamily="50" charset="-127"/>
              <a:buChar char="-"/>
              <a:defRPr kumimoji="1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algn="ctr" defTabSz="1219170"/>
            <a:r>
              <a:rPr lang="en-US" altLang="ko-KR" sz="2667" spc="-16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Tibero provides measures such as </a:t>
            </a:r>
            <a:r>
              <a:rPr lang="en-US" altLang="ko-KR" sz="2667" spc="-160" dirty="0">
                <a:solidFill>
                  <a:srgbClr val="007095"/>
                </a:solidFill>
                <a:latin typeface="맑은 고딕" pitchFamily="50" charset="-127"/>
                <a:ea typeface="맑은 고딕" pitchFamily="50" charset="-127"/>
              </a:rPr>
              <a:t>TSC configuration and HA configuration using Cluster S/W </a:t>
            </a:r>
            <a:r>
              <a:rPr lang="en-US" altLang="ko-KR" sz="2667" spc="-160" dirty="0">
                <a:solidFill>
                  <a:srgbClr val="203864"/>
                </a:solidFill>
                <a:latin typeface="맑은 고딕" pitchFamily="50" charset="-127"/>
                <a:ea typeface="맑은 고딕" pitchFamily="50" charset="-127"/>
              </a:rPr>
              <a:t>for high availability support in a Public Cloud environment.</a:t>
            </a:r>
            <a:endParaRPr lang="ko-KR" altLang="en-US" sz="2667" spc="-160" dirty="0">
              <a:solidFill>
                <a:srgbClr val="00448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직사각형 116">
            <a:extLst>
              <a:ext uri="{FF2B5EF4-FFF2-40B4-BE49-F238E27FC236}">
                <a16:creationId xmlns:a16="http://schemas.microsoft.com/office/drawing/2014/main" id="{67CA43C8-E41A-4AD9-B066-DB1CC6737B26}"/>
              </a:ext>
            </a:extLst>
          </p:cNvPr>
          <p:cNvSpPr>
            <a:spLocks/>
          </p:cNvSpPr>
          <p:nvPr/>
        </p:nvSpPr>
        <p:spPr bwMode="auto">
          <a:xfrm>
            <a:off x="440336" y="2068995"/>
            <a:ext cx="1064925" cy="46191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0558" y="0"/>
              </a:cxn>
              <a:cxn ang="0">
                <a:pos x="0" y="340045"/>
              </a:cxn>
            </a:cxnLst>
            <a:rect l="l" t="t" r="r" b="b"/>
            <a:pathLst>
              <a:path w="830558" h="340045">
                <a:moveTo>
                  <a:pt x="0" y="0"/>
                </a:moveTo>
                <a:lnTo>
                  <a:pt x="830558" y="0"/>
                </a:lnTo>
                <a:lnTo>
                  <a:pt x="0" y="340045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  <a:lumMod val="95000"/>
                </a:srgbClr>
              </a:gs>
              <a:gs pos="100000">
                <a:srgbClr val="FFFFFF">
                  <a:alpha val="18000"/>
                </a:srgbClr>
              </a:gs>
            </a:gsLst>
            <a:lin ang="5400000" scaled="1"/>
            <a:tileRect/>
          </a:gradFill>
        </p:spPr>
        <p:txBody>
          <a:bodyPr lIns="120000" tIns="62400" rIns="120000" bIns="62400" anchor="ctr"/>
          <a:lstStyle>
            <a:defPPr>
              <a:defRPr lang="ko-KR" altLang="en-US"/>
            </a:defPPr>
            <a:lvl1pPr marL="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1pPr>
            <a:lvl2pPr marL="4572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2pPr>
            <a:lvl3pPr marL="9144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3pPr>
            <a:lvl4pPr marL="13716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4pPr>
            <a:lvl5pPr marL="18288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5pPr>
            <a:lvl6pPr marL="22860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6pPr>
            <a:lvl7pPr marL="27432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7pPr>
            <a:lvl8pPr marL="32004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8pPr>
            <a:lvl9pPr marL="36576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9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13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98" name="직사각형 116">
            <a:extLst>
              <a:ext uri="{FF2B5EF4-FFF2-40B4-BE49-F238E27FC236}">
                <a16:creationId xmlns:a16="http://schemas.microsoft.com/office/drawing/2014/main" id="{8A153338-99D0-4791-AA64-127E625BF6E0}"/>
              </a:ext>
            </a:extLst>
          </p:cNvPr>
          <p:cNvSpPr>
            <a:spLocks/>
          </p:cNvSpPr>
          <p:nvPr/>
        </p:nvSpPr>
        <p:spPr bwMode="auto">
          <a:xfrm>
            <a:off x="4265891" y="2040306"/>
            <a:ext cx="1064925" cy="46147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0558" y="0"/>
              </a:cxn>
              <a:cxn ang="0">
                <a:pos x="0" y="340045"/>
              </a:cxn>
            </a:cxnLst>
            <a:rect l="l" t="t" r="r" b="b"/>
            <a:pathLst>
              <a:path w="830558" h="340045">
                <a:moveTo>
                  <a:pt x="0" y="0"/>
                </a:moveTo>
                <a:lnTo>
                  <a:pt x="830558" y="0"/>
                </a:lnTo>
                <a:lnTo>
                  <a:pt x="0" y="340045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  <a:lumMod val="95000"/>
                </a:srgbClr>
              </a:gs>
              <a:gs pos="100000">
                <a:srgbClr val="FFFFFF">
                  <a:alpha val="18000"/>
                </a:srgbClr>
              </a:gs>
            </a:gsLst>
            <a:lin ang="5400000" scaled="1"/>
            <a:tileRect/>
          </a:gradFill>
        </p:spPr>
        <p:txBody>
          <a:bodyPr lIns="120000" tIns="62400" rIns="120000" bIns="62400" anchor="ctr"/>
          <a:lstStyle>
            <a:defPPr>
              <a:defRPr lang="ko-KR" altLang="en-US"/>
            </a:defPPr>
            <a:lvl1pPr marL="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1pPr>
            <a:lvl2pPr marL="4572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2pPr>
            <a:lvl3pPr marL="9144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3pPr>
            <a:lvl4pPr marL="13716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4pPr>
            <a:lvl5pPr marL="18288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5pPr>
            <a:lvl6pPr marL="22860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6pPr>
            <a:lvl7pPr marL="27432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7pPr>
            <a:lvl8pPr marL="32004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8pPr>
            <a:lvl9pPr marL="36576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9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13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99" name="직사각형 116">
            <a:extLst>
              <a:ext uri="{FF2B5EF4-FFF2-40B4-BE49-F238E27FC236}">
                <a16:creationId xmlns:a16="http://schemas.microsoft.com/office/drawing/2014/main" id="{C7A03C89-6768-45D9-8C4C-2C70D9205B67}"/>
              </a:ext>
            </a:extLst>
          </p:cNvPr>
          <p:cNvSpPr>
            <a:spLocks/>
          </p:cNvSpPr>
          <p:nvPr/>
        </p:nvSpPr>
        <p:spPr bwMode="auto">
          <a:xfrm>
            <a:off x="8108706" y="2048963"/>
            <a:ext cx="1064925" cy="48194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30558" y="0"/>
              </a:cxn>
              <a:cxn ang="0">
                <a:pos x="0" y="340045"/>
              </a:cxn>
            </a:cxnLst>
            <a:rect l="l" t="t" r="r" b="b"/>
            <a:pathLst>
              <a:path w="830558" h="340045">
                <a:moveTo>
                  <a:pt x="0" y="0"/>
                </a:moveTo>
                <a:lnTo>
                  <a:pt x="830558" y="0"/>
                </a:lnTo>
                <a:lnTo>
                  <a:pt x="0" y="340045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  <a:lumMod val="95000"/>
                </a:srgbClr>
              </a:gs>
              <a:gs pos="100000">
                <a:srgbClr val="FFFFFF">
                  <a:alpha val="18000"/>
                </a:srgbClr>
              </a:gs>
            </a:gsLst>
            <a:lin ang="5400000" scaled="1"/>
            <a:tileRect/>
          </a:gradFill>
        </p:spPr>
        <p:txBody>
          <a:bodyPr lIns="120000" tIns="62400" rIns="120000" bIns="62400" anchor="ctr"/>
          <a:lstStyle>
            <a:defPPr>
              <a:defRPr lang="ko-KR" altLang="en-US"/>
            </a:defPPr>
            <a:lvl1pPr marL="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1pPr>
            <a:lvl2pPr marL="4572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2pPr>
            <a:lvl3pPr marL="9144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3pPr>
            <a:lvl4pPr marL="13716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4pPr>
            <a:lvl5pPr marL="18288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5pPr>
            <a:lvl6pPr marL="22860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6pPr>
            <a:lvl7pPr marL="27432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7pPr>
            <a:lvl8pPr marL="32004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8pPr>
            <a:lvl9pPr marL="3657600" algn="l" latinLnBrk="0" hangingPunct="1">
              <a:defRPr lang="ko-KR" altLang="en-US" sz="1800" kern="1200">
                <a:solidFill>
                  <a:schemeClr val="tx1"/>
                </a:solidFill>
                <a:latin typeface="뉴티맥스고딕 CJK"/>
                <a:ea typeface="+mn-ea"/>
                <a:cs typeface="뉴티맥스고딕 CJK"/>
              </a:defRPr>
            </a:lvl9pPr>
          </a:lstStyle>
          <a:p>
            <a:pPr defTabSz="121914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2133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8F8740CD-7942-4B80-AC28-9F1351A607C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7917"/>
            <a:ext cx="218743" cy="218743"/>
          </a:xfrm>
          <a:prstGeom prst="rect">
            <a:avLst/>
          </a:prstGeom>
        </p:spPr>
      </p:pic>
      <p:sp>
        <p:nvSpPr>
          <p:cNvPr id="120" name="Rectangle 63">
            <a:extLst>
              <a:ext uri="{FF2B5EF4-FFF2-40B4-BE49-F238E27FC236}">
                <a16:creationId xmlns:a16="http://schemas.microsoft.com/office/drawing/2014/main" id="{3859CB08-AB8C-41D7-8F2A-E595F55F8E35}"/>
              </a:ext>
            </a:extLst>
          </p:cNvPr>
          <p:cNvSpPr txBox="1">
            <a:spLocks/>
          </p:cNvSpPr>
          <p:nvPr/>
        </p:nvSpPr>
        <p:spPr>
          <a:xfrm>
            <a:off x="471000" y="189000"/>
            <a:ext cx="5881193" cy="460814"/>
          </a:xfrm>
          <a:prstGeom prst="rect">
            <a:avLst/>
          </a:prstGeom>
          <a:noFill/>
          <a:ln w="0">
            <a:noFill/>
          </a:ln>
        </p:spPr>
        <p:txBody>
          <a:bodyPr rot="0" vert="horz" wrap="square" lIns="0" tIns="0" rIns="57600" bIns="48000" numCol="1" spcCol="0" rtlCol="0" anchor="ctr" anchorCtr="0">
            <a:prstTxWarp prst="textNoShape">
              <a:avLst/>
            </a:prstTxWarp>
            <a:noAutofit/>
          </a:bodyPr>
          <a:lstStyle>
            <a:lvl1pPr algn="just">
              <a:lnSpc>
                <a:spcPct val="115000"/>
              </a:lnSpc>
              <a:defRPr lang="ko-KR" altLang="en-US" sz="1600" b="1">
                <a:solidFill>
                  <a:srgbClr val="111111"/>
                </a:solidFill>
                <a:latin typeface="+mn-lt"/>
                <a:ea typeface="+mn-ea"/>
                <a:cs typeface="뉴티맥스고딕MS"/>
              </a:defRPr>
            </a:lvl1pPr>
            <a:lvl2pPr marL="296545" indent="-144145" algn="just">
              <a:lnSpc>
                <a:spcPct val="115000"/>
              </a:lnSpc>
              <a:buChar char="•"/>
              <a:defRPr lang="ko-KR" altLang="en-US" sz="1400" b="1">
                <a:solidFill>
                  <a:srgbClr val="111111"/>
                </a:solidFill>
                <a:latin typeface="+mn-lt"/>
                <a:ea typeface="+mn-ea"/>
              </a:defRPr>
            </a:lvl2pPr>
            <a:lvl3pPr marL="641350" indent="-165100" algn="just">
              <a:lnSpc>
                <a:spcPct val="115000"/>
              </a:lnSpc>
              <a:buFont typeface="맑은 고딕"/>
              <a:buChar char="-"/>
              <a:defRPr lang="ko-KR" altLang="en-US" sz="1200" b="1">
                <a:solidFill>
                  <a:srgbClr val="111111"/>
                </a:solidFill>
                <a:latin typeface="+mn-lt"/>
                <a:ea typeface="+mn-ea"/>
              </a:defRPr>
            </a:lvl3pPr>
            <a:lvl4pPr marL="925195" indent="-175895" algn="just">
              <a:lnSpc>
                <a:spcPct val="115000"/>
              </a:lnSpc>
              <a:buFont typeface="맑은 고딕"/>
              <a:buChar char="-"/>
              <a:defRPr lang="ko-KR" altLang="en-US" sz="1100" b="1">
                <a:solidFill>
                  <a:srgbClr val="111111"/>
                </a:solidFill>
                <a:latin typeface="+mn-lt"/>
                <a:ea typeface="+mn-ea"/>
              </a:defRPr>
            </a:lvl4pPr>
            <a:lvl5pPr marL="1244600" indent="-187325" algn="just">
              <a:lnSpc>
                <a:spcPct val="115000"/>
              </a:lnSpc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5pPr>
            <a:lvl6pPr marL="17018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6pPr>
            <a:lvl7pPr marL="21590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7pPr>
            <a:lvl8pPr marL="26162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8pPr>
            <a:lvl9pPr marL="3073400" indent="-187325" algn="just">
              <a:lnSpc>
                <a:spcPct val="115000"/>
              </a:lnSpc>
              <a:buClr>
                <a:srgbClr val="638CAD"/>
              </a:buClr>
              <a:buFont typeface="맑은 고딕"/>
              <a:buChar char="-"/>
              <a:defRPr lang="ko-KR" altLang="en-US" sz="1000" b="1">
                <a:solidFill>
                  <a:srgbClr val="11111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spc="-150" dirty="0">
                <a:ln w="0" cap="flat" cmpd="sng" algn="ctr">
                  <a:noFill/>
                  <a:prstDash val="solid"/>
                  <a:miter/>
                  <a:headEnd type="none" w="med" len="med"/>
                  <a:tailEnd type="none" w="med" len="med"/>
                </a:ln>
                <a:solidFill>
                  <a:srgbClr val="4472C4">
                    <a:lumMod val="50000"/>
                  </a:srgbClr>
                </a:solidFill>
                <a:latin typeface="+mj-lt"/>
                <a:ea typeface="맑은 고딕" panose="020B0503020000020004" pitchFamily="50" charset="-127"/>
              </a:rPr>
              <a:t>Tibero HA on AWS</a:t>
            </a:r>
            <a:endParaRPr lang="ko-KR" altLang="en-US" sz="2200" spc="-150" dirty="0">
              <a:ln w="0" cap="flat" cmpd="sng" algn="ctr">
                <a:noFill/>
                <a:prstDash val="solid"/>
                <a:miter/>
                <a:headEnd type="none" w="med" len="med"/>
                <a:tailEnd type="none" w="med" len="med"/>
              </a:ln>
              <a:solidFill>
                <a:srgbClr val="4472C4">
                  <a:lumMod val="50000"/>
                </a:srgbClr>
              </a:solidFill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0508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shade val="100000"/>
              </a:schemeClr>
            </a:gs>
            <a:gs pos="100000">
              <a:schemeClr val="phClr">
                <a:satMod val="120000"/>
                <a:shade val="78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5">
      <a:majorFont>
        <a:latin typeface="나눔스퀘어"/>
        <a:ea typeface="나눔스퀘어"/>
        <a:cs typeface="뉴티맥스고딕 CJK"/>
      </a:majorFont>
      <a:minorFont>
        <a:latin typeface="나눔스퀘어"/>
        <a:ea typeface="나눔스퀘어"/>
        <a:cs typeface="뉴티맥스고딕 CJ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shade val="100000"/>
              </a:schemeClr>
            </a:gs>
            <a:gs pos="100000">
              <a:schemeClr val="phClr">
                <a:satMod val="120000"/>
                <a:shade val="78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Office PowerPoint</Application>
  <PresentationFormat>와이드스크린</PresentationFormat>
  <Paragraphs>158</Paragraphs>
  <Slides>13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</vt:lpstr>
      <vt:lpstr>맑은 고딕</vt:lpstr>
      <vt:lpstr>Arial</vt:lpstr>
      <vt:lpstr>Noto Sans</vt:lpstr>
      <vt:lpstr>Wingdings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2020-02-14T08:08:42Z</dcterms:created>
  <dcterms:modified xsi:type="dcterms:W3CDTF">2021-10-22T04:36:18Z</dcterms:modified>
</cp:coreProperties>
</file>